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5" r:id="rId1"/>
  </p:sldMasterIdLst>
  <p:notesMasterIdLst>
    <p:notesMasterId r:id="rId30"/>
  </p:notesMasterIdLst>
  <p:sldIdLst>
    <p:sldId id="256" r:id="rId2"/>
    <p:sldId id="510" r:id="rId3"/>
    <p:sldId id="545" r:id="rId4"/>
    <p:sldId id="584" r:id="rId5"/>
    <p:sldId id="585" r:id="rId6"/>
    <p:sldId id="546" r:id="rId7"/>
    <p:sldId id="602" r:id="rId8"/>
    <p:sldId id="600" r:id="rId9"/>
    <p:sldId id="549" r:id="rId10"/>
    <p:sldId id="616" r:id="rId11"/>
    <p:sldId id="617" r:id="rId12"/>
    <p:sldId id="618" r:id="rId13"/>
    <p:sldId id="624" r:id="rId14"/>
    <p:sldId id="625" r:id="rId15"/>
    <p:sldId id="626" r:id="rId16"/>
    <p:sldId id="627" r:id="rId17"/>
    <p:sldId id="605" r:id="rId18"/>
    <p:sldId id="606" r:id="rId19"/>
    <p:sldId id="628" r:id="rId20"/>
    <p:sldId id="629" r:id="rId21"/>
    <p:sldId id="630" r:id="rId22"/>
    <p:sldId id="631" r:id="rId23"/>
    <p:sldId id="632" r:id="rId24"/>
    <p:sldId id="633" r:id="rId25"/>
    <p:sldId id="634" r:id="rId26"/>
    <p:sldId id="635" r:id="rId27"/>
    <p:sldId id="636" r:id="rId28"/>
    <p:sldId id="637" r:id="rId29"/>
  </p:sldIdLst>
  <p:sldSz cx="9144000" cy="5715000" type="screen16x10"/>
  <p:notesSz cx="6858000" cy="9144000"/>
  <p:defaultTextStyle>
    <a:defPPr>
      <a:defRPr lang="en-US"/>
    </a:defPPr>
    <a:lvl1pPr marL="0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1pPr>
    <a:lvl2pPr marL="356616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2pPr>
    <a:lvl3pPr marL="713232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3pPr>
    <a:lvl4pPr marL="1069848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4pPr>
    <a:lvl5pPr marL="1426464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5pPr>
    <a:lvl6pPr marL="1783080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6pPr>
    <a:lvl7pPr marL="2139696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7pPr>
    <a:lvl8pPr marL="2496312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8pPr>
    <a:lvl9pPr marL="2852928" algn="l" defTabSz="713232" rtl="0" eaLnBrk="1" latinLnBrk="0" hangingPunct="1">
      <a:defRPr sz="140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 userDrawn="1">
          <p15:clr>
            <a:srgbClr val="A4A3A4"/>
          </p15:clr>
        </p15:guide>
        <p15:guide id="2" pos="129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2FC"/>
    <a:srgbClr val="0000FF"/>
    <a:srgbClr val="FFFFFF"/>
    <a:srgbClr val="4977B0"/>
    <a:srgbClr val="B9819E"/>
    <a:srgbClr val="D0D8E9"/>
    <a:srgbClr val="00FF00"/>
    <a:srgbClr val="CDC08D"/>
    <a:srgbClr val="F0E0A4"/>
    <a:srgbClr val="CE41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010" autoAdjust="0"/>
    <p:restoredTop sz="88451" autoAdjust="0"/>
  </p:normalViewPr>
  <p:slideViewPr>
    <p:cSldViewPr>
      <p:cViewPr varScale="1">
        <p:scale>
          <a:sx n="130" d="100"/>
          <a:sy n="130" d="100"/>
        </p:scale>
        <p:origin x="1384" y="192"/>
      </p:cViewPr>
      <p:guideLst>
        <p:guide orient="horz" pos="1800"/>
        <p:guide pos="129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35" d="100"/>
        <a:sy n="13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093253-51AE-4C40-AB6B-AA3A7DF4D210}" type="datetimeFigureOut">
              <a:rPr lang="en-US" smtClean="0"/>
              <a:pPr/>
              <a:t>10/15/24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60438" y="1143000"/>
            <a:ext cx="49371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9729AB-B77D-48AE-AA10-D1BD2B4D03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3053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1pPr>
    <a:lvl2pPr marL="356616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2pPr>
    <a:lvl3pPr marL="713232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3pPr>
    <a:lvl4pPr marL="1069848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4pPr>
    <a:lvl5pPr marL="1426464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5pPr>
    <a:lvl6pPr marL="1783080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6pPr>
    <a:lvl7pPr marL="2139696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7pPr>
    <a:lvl8pPr marL="2496312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8pPr>
    <a:lvl9pPr marL="2852928" algn="l" defTabSz="713232" rtl="0" eaLnBrk="1" latinLnBrk="0" hangingPunct="1">
      <a:defRPr sz="93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29AB-B77D-48AE-AA10-D1BD2B4D03E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 encoding</a:t>
            </a:r>
            <a:r>
              <a:rPr lang="en-US" baseline="0" dirty="0"/>
              <a:t> "</a:t>
            </a:r>
            <a:r>
              <a:rPr lang="en-US" baseline="0" dirty="0" err="1"/>
              <a:t>booleans</a:t>
            </a:r>
            <a:r>
              <a:rPr lang="en-US" baseline="0" dirty="0"/>
              <a:t>" as bits of a number is called a "bitmap" or "</a:t>
            </a:r>
            <a:r>
              <a:rPr lang="en-US" baseline="0" dirty="0" err="1"/>
              <a:t>bitflags</a:t>
            </a:r>
            <a:r>
              <a:rPr lang="en-US" baseline="0" dirty="0"/>
              <a:t>" and is a common way of saving space</a:t>
            </a:r>
          </a:p>
          <a:p>
            <a:r>
              <a:rPr lang="en-US" baseline="0" dirty="0"/>
              <a:t>- much low-level hardware uses </a:t>
            </a:r>
            <a:r>
              <a:rPr lang="en-US" baseline="0" dirty="0" err="1"/>
              <a:t>bitflags</a:t>
            </a:r>
            <a:r>
              <a:rPr lang="en-US" baseline="0" dirty="0"/>
              <a:t> for controlling things, reading inputs etc.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29AB-B77D-48AE-AA10-D1BD2B4D03EA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5175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 why is the output named Y? …….. I don't really know. if someone can find out, that'd be cool.</a:t>
            </a:r>
          </a:p>
          <a:p>
            <a:r>
              <a:rPr lang="en-US" dirty="0"/>
              <a:t>- !A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29AB-B77D-48AE-AA10-D1BD2B4D03EA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3491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* in many non-Java languages, the ! operator can be applied to non-</a:t>
            </a:r>
            <a:r>
              <a:rPr lang="en-US" dirty="0" err="1"/>
              <a:t>booleans</a:t>
            </a:r>
            <a:r>
              <a:rPr lang="en-US" dirty="0"/>
              <a:t>, in which case it implicitly casts the value to a </a:t>
            </a:r>
            <a:r>
              <a:rPr lang="en-US" dirty="0" err="1"/>
              <a:t>boolean</a:t>
            </a:r>
            <a:r>
              <a:rPr lang="en-US" dirty="0"/>
              <a:t> before applying the logical NOT. e.g. in JavaScript, !5 == false, and !0 == true, because for numbers, 0 counts as “false” and non-zero counts as “true.”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9729AB-B77D-48AE-AA10-D1BD2B4D03EA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13221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0" baseline="0" dirty="0"/>
              <a:t>- to negate, you FLIP THE BITS and then add 1.</a:t>
            </a:r>
          </a:p>
          <a:p>
            <a:r>
              <a:rPr lang="en-US" i="0" baseline="0" dirty="0"/>
              <a:t>	- this NOT operation </a:t>
            </a:r>
            <a:r>
              <a:rPr lang="en-US" i="1" baseline="0" dirty="0"/>
              <a:t>is</a:t>
            </a:r>
            <a:r>
              <a:rPr lang="en-US" i="0" baseline="0" dirty="0"/>
              <a:t> the “flip the bits” operation! I wrote it “flip(x)” before to avoid confusing people with weird symbols.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29AB-B77D-48AE-AA10-D1BD2B4D03EA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21607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 you will see "</a:t>
            </a:r>
            <a:r>
              <a:rPr lang="en-US" dirty="0" err="1"/>
              <a:t>dst</a:t>
            </a:r>
            <a:r>
              <a:rPr lang="en-US" dirty="0"/>
              <a:t>" or "</a:t>
            </a:r>
            <a:r>
              <a:rPr lang="en-US" dirty="0" err="1"/>
              <a:t>dest</a:t>
            </a:r>
            <a:r>
              <a:rPr lang="en-US" dirty="0"/>
              <a:t>" for "destination"</a:t>
            </a:r>
            <a:r>
              <a:rPr lang="en-US" baseline="0" dirty="0"/>
              <a:t> (thing that is changed) and "</a:t>
            </a:r>
            <a:r>
              <a:rPr lang="en-US" baseline="0" dirty="0" err="1"/>
              <a:t>src</a:t>
            </a:r>
            <a:r>
              <a:rPr lang="en-US" baseline="0" dirty="0"/>
              <a:t>" for "source" (where we get the value) in programming all the time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29AB-B77D-48AE-AA10-D1BD2B4D03EA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6359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9729AB-B77D-48AE-AA10-D1BD2B4D03EA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60798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</a:t>
            </a:r>
            <a:r>
              <a:rPr lang="en-US" baseline="0" dirty="0"/>
              <a:t> it's logical product cause it looks like multiplication </a:t>
            </a:r>
            <a:r>
              <a:rPr lang="mr-IN" baseline="0" dirty="0"/>
              <a:t>–</a:t>
            </a:r>
            <a:r>
              <a:rPr lang="en-US" baseline="0" dirty="0"/>
              <a:t> anything times 0 is 0, and 1 x 1 is 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29AB-B77D-48AE-AA10-D1BD2B4D03EA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41105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</a:t>
            </a:r>
            <a:r>
              <a:rPr lang="en-US" baseline="0" dirty="0"/>
              <a:t> it's logical sum cause it</a:t>
            </a:r>
            <a:r>
              <a:rPr lang="mr-IN" baseline="0" dirty="0"/>
              <a:t>…</a:t>
            </a:r>
            <a:r>
              <a:rPr lang="en-US" baseline="0" dirty="0"/>
              <a:t> </a:t>
            </a:r>
            <a:r>
              <a:rPr lang="en-US" baseline="0" dirty="0" err="1"/>
              <a:t>kinda</a:t>
            </a:r>
            <a:r>
              <a:rPr lang="en-US" baseline="0" dirty="0"/>
              <a:t> looks like addition, if you squint your eyes.</a:t>
            </a:r>
          </a:p>
          <a:p>
            <a:r>
              <a:rPr lang="en-US" baseline="0" dirty="0"/>
              <a:t>	- 1 + 1 = 1, okay?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29AB-B77D-48AE-AA10-D1BD2B4D03EA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643085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 or</a:t>
            </a:r>
            <a:r>
              <a:rPr lang="mr-IN" dirty="0"/>
              <a:t>…</a:t>
            </a:r>
            <a:r>
              <a:rPr lang="en-US" dirty="0"/>
              <a:t> or maybe it could be</a:t>
            </a:r>
            <a:r>
              <a:rPr lang="mr-IN" dirty="0"/>
              <a:t>…………</a:t>
            </a:r>
            <a:endParaRPr lang="en-US" dirty="0"/>
          </a:p>
          <a:p>
            <a:r>
              <a:rPr lang="en-US" dirty="0"/>
              <a:t>	- what if we kissed….. in the bit bucket 😳😳😳😳</a:t>
            </a:r>
          </a:p>
          <a:p>
            <a:pPr marL="171450" indent="-171450">
              <a:buFontTx/>
              <a:buChar char="-"/>
            </a:pPr>
            <a:r>
              <a:rPr lang="en-US" dirty="0"/>
              <a:t>it’s truncation because if you take a 32-bit number and shift it left by 4, you get a 36-bit number.</a:t>
            </a:r>
          </a:p>
          <a:p>
            <a:pPr marL="528066" lvl="1" indent="-171450">
              <a:buFontTx/>
              <a:buChar char="-"/>
            </a:pPr>
            <a:r>
              <a:rPr lang="en-US" dirty="0"/>
              <a:t>then the top 4 bits are truncated off, leaving you with 32 bits again.</a:t>
            </a:r>
          </a:p>
          <a:p>
            <a:pPr marL="528066" lvl="1" indent="-171450">
              <a:buFontTx/>
              <a:buChar char="-"/>
            </a:pPr>
            <a:r>
              <a:rPr lang="en-US" dirty="0"/>
              <a:t>so, if those top 4 bits are meaningful… you can get truncated values that wrap around. but if they were meaningless leading 0s/1s, it’s fine.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29AB-B77D-48AE-AA10-D1BD2B4D03EA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75535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29AB-B77D-48AE-AA10-D1BD2B4D03EA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0775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29AB-B77D-48AE-AA10-D1BD2B4D03E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07396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29AB-B77D-48AE-AA10-D1BD2B4D03EA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04027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 in C/C++, signed or unsigned shift is determined by the </a:t>
            </a:r>
            <a:r>
              <a:rPr lang="en-US" dirty="0" err="1"/>
              <a:t>signedness</a:t>
            </a:r>
            <a:r>
              <a:rPr lang="en-US" baseline="0" dirty="0"/>
              <a:t> of the operands</a:t>
            </a:r>
          </a:p>
          <a:p>
            <a:r>
              <a:rPr lang="en-US" baseline="0" dirty="0"/>
              <a:t>	- which leads to awkward situations when you have mixed </a:t>
            </a:r>
            <a:r>
              <a:rPr lang="en-US" baseline="0" dirty="0" err="1"/>
              <a:t>signedness</a:t>
            </a:r>
            <a:r>
              <a:rPr lang="en-US" baseline="0" dirty="0"/>
              <a:t> (signed "wins")</a:t>
            </a:r>
          </a:p>
          <a:p>
            <a:r>
              <a:rPr lang="en-US" baseline="0" dirty="0"/>
              <a:t>- "Arithmetic Left Shift" exists too </a:t>
            </a:r>
            <a:r>
              <a:rPr lang="mr-IN" baseline="0" dirty="0"/>
              <a:t>–</a:t>
            </a:r>
            <a:r>
              <a:rPr lang="en-US" baseline="0" dirty="0"/>
              <a:t> but it is identical to regular left shift, so we don't really need it.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29AB-B77D-48AE-AA10-D1BD2B4D03EA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15140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 yeah. bet you didn't realize arithmetic was this weird, huh?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29AB-B77D-48AE-AA10-D1BD2B4D03EA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9301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29AB-B77D-48AE-AA10-D1BD2B4D03E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5431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9729AB-B77D-48AE-AA10-D1BD2B4D03E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0504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 counterintuitively, it can actually be </a:t>
            </a:r>
            <a:r>
              <a:rPr lang="en-US" i="1" dirty="0"/>
              <a:t>more complex </a:t>
            </a:r>
            <a:r>
              <a:rPr lang="en-US" i="0" dirty="0"/>
              <a:t>to "do one thing" than to "do all things."</a:t>
            </a:r>
          </a:p>
          <a:p>
            <a:r>
              <a:rPr lang="en-US" i="0" dirty="0"/>
              <a:t>	- but, that </a:t>
            </a:r>
            <a:r>
              <a:rPr lang="en-US" i="1" dirty="0"/>
              <a:t>can</a:t>
            </a:r>
            <a:r>
              <a:rPr lang="en-US" i="0" dirty="0"/>
              <a:t> make your circuits more</a:t>
            </a:r>
            <a:r>
              <a:rPr lang="en-US" b="1" i="0" dirty="0"/>
              <a:t> </a:t>
            </a:r>
            <a:r>
              <a:rPr lang="en-US" b="0" i="0" dirty="0"/>
              <a:t>energy-efficient,</a:t>
            </a:r>
            <a:r>
              <a:rPr lang="en-US" b="1" i="0" dirty="0"/>
              <a:t> </a:t>
            </a:r>
            <a:r>
              <a:rPr lang="en-US" b="0" i="0" dirty="0"/>
              <a:t>so a lot of recent CPU designs include this sort of thing.</a:t>
            </a:r>
          </a:p>
          <a:p>
            <a:r>
              <a:rPr lang="en-US" b="0" i="0" dirty="0"/>
              <a:t>	- look up "clock gating;" basically, you turn off the parts of the CPU that you aren't using at any given time.</a:t>
            </a:r>
            <a:endParaRPr lang="en-US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9729AB-B77D-48AE-AA10-D1BD2B4D03E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5096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 </a:t>
            </a:r>
            <a:r>
              <a:rPr lang="en-US" dirty="0" err="1"/>
              <a:t>muxes</a:t>
            </a:r>
            <a:r>
              <a:rPr lang="en-US" dirty="0"/>
              <a:t> are </a:t>
            </a:r>
            <a:r>
              <a:rPr lang="en-US" i="1" dirty="0"/>
              <a:t>universal</a:t>
            </a:r>
            <a:r>
              <a:rPr lang="en-US" i="1" baseline="0" dirty="0"/>
              <a:t> </a:t>
            </a:r>
            <a:r>
              <a:rPr lang="en-US" i="0" baseline="0" dirty="0"/>
              <a:t>too! you can build any logic gate </a:t>
            </a:r>
            <a:r>
              <a:rPr lang="mr-IN" i="0" baseline="0" dirty="0"/>
              <a:t>–</a:t>
            </a:r>
            <a:r>
              <a:rPr lang="en-US" i="0" baseline="0" dirty="0"/>
              <a:t> and therefore an entire computer </a:t>
            </a:r>
            <a:r>
              <a:rPr lang="mr-IN" i="0" baseline="0" dirty="0"/>
              <a:t>–</a:t>
            </a:r>
            <a:r>
              <a:rPr lang="en-US" i="0" baseline="0" dirty="0"/>
              <a:t> out of </a:t>
            </a:r>
            <a:r>
              <a:rPr lang="en-US" i="0" baseline="0" dirty="0" err="1"/>
              <a:t>muxes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29AB-B77D-48AE-AA10-D1BD2B4D03E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9411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/>
              <a:t>…and this would be one of those “multi-bit AND gates”. (which is really multiple AND gates in parallel.)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29AB-B77D-48AE-AA10-D1BD2B4D03E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2716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29AB-B77D-48AE-AA10-D1BD2B4D03E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85244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 when we get to register files and instruction decoding, these will become useful!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729AB-B77D-48AE-AA10-D1BD2B4D03EA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5050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20272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14501"/>
            <a:ext cx="7772400" cy="1225021"/>
          </a:xfrm>
        </p:spPr>
        <p:txBody>
          <a:bodyPr anchor="b">
            <a:noAutofit/>
          </a:bodyPr>
          <a:lstStyle>
            <a:lvl1pPr algn="l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177645"/>
            <a:ext cx="7772400" cy="1460500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11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22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344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45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688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80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918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3162300"/>
            <a:ext cx="9144000" cy="18288"/>
          </a:xfrm>
          <a:prstGeom prst="rect">
            <a:avLst/>
          </a:prstGeom>
          <a:solidFill>
            <a:srgbClr val="5639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20" dirty="0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2880"/>
            </a:lvl1pPr>
            <a:lvl2pPr marL="411480" indent="0">
              <a:buNone/>
              <a:defRPr sz="2520"/>
            </a:lvl2pPr>
            <a:lvl3pPr marL="822960" indent="0">
              <a:buNone/>
              <a:defRPr sz="2160"/>
            </a:lvl3pPr>
            <a:lvl4pPr marL="1234440" indent="0">
              <a:buNone/>
              <a:defRPr sz="1800"/>
            </a:lvl4pPr>
            <a:lvl5pPr marL="1645920" indent="0">
              <a:buNone/>
              <a:defRPr sz="1800"/>
            </a:lvl5pPr>
            <a:lvl6pPr marL="2057400" indent="0">
              <a:buNone/>
              <a:defRPr sz="1800"/>
            </a:lvl6pPr>
            <a:lvl7pPr marL="2468880" indent="0">
              <a:buNone/>
              <a:defRPr sz="1800"/>
            </a:lvl7pPr>
            <a:lvl8pPr marL="2880360" indent="0">
              <a:buNone/>
              <a:defRPr sz="1800"/>
            </a:lvl8pPr>
            <a:lvl9pPr marL="3291840" indent="0">
              <a:buNone/>
              <a:defRPr sz="18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3"/>
            <a:ext cx="5486400" cy="670719"/>
          </a:xfrm>
        </p:spPr>
        <p:txBody>
          <a:bodyPr/>
          <a:lstStyle>
            <a:lvl1pPr marL="0" indent="0">
              <a:buNone/>
              <a:defRPr sz="1260"/>
            </a:lvl1pPr>
            <a:lvl2pPr marL="411480" indent="0">
              <a:buNone/>
              <a:defRPr sz="1080"/>
            </a:lvl2pPr>
            <a:lvl3pPr marL="822960" indent="0">
              <a:buNone/>
              <a:defRPr sz="900"/>
            </a:lvl3pPr>
            <a:lvl4pPr marL="1234440" indent="0">
              <a:buNone/>
              <a:defRPr sz="810"/>
            </a:lvl4pPr>
            <a:lvl5pPr marL="1645920" indent="0">
              <a:buNone/>
              <a:defRPr sz="810"/>
            </a:lvl5pPr>
            <a:lvl6pPr marL="2057400" indent="0">
              <a:buNone/>
              <a:defRPr sz="810"/>
            </a:lvl6pPr>
            <a:lvl7pPr marL="2468880" indent="0">
              <a:buNone/>
              <a:defRPr sz="810"/>
            </a:lvl7pPr>
            <a:lvl8pPr marL="2880360" indent="0">
              <a:buNone/>
              <a:defRPr sz="810"/>
            </a:lvl8pPr>
            <a:lvl9pPr marL="3291840" indent="0">
              <a:buNone/>
              <a:defRPr sz="81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5296960"/>
            <a:ext cx="2133600" cy="3042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5296960"/>
            <a:ext cx="2133600" cy="3042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7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7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5296960"/>
            <a:ext cx="2133600" cy="3042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991600" cy="495300"/>
          </a:xfrm>
        </p:spPr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95301"/>
            <a:ext cx="8991600" cy="4801659"/>
          </a:xfrm>
        </p:spPr>
        <p:txBody>
          <a:bodyPr>
            <a:normAutofit/>
          </a:bodyPr>
          <a:lstStyle>
            <a:lvl1pPr marL="257175" indent="-257175">
              <a:buSzPct val="100000"/>
              <a:buFont typeface="Trebuchet MS" pitchFamily="34" charset="0"/>
              <a:buChar char="●"/>
              <a:defRPr sz="2200"/>
            </a:lvl1pPr>
            <a:lvl2pPr marL="515780" indent="-257175">
              <a:defRPr sz="2200"/>
            </a:lvl2pPr>
            <a:lvl3pPr marL="772955" indent="-250032">
              <a:tabLst/>
              <a:defRPr sz="2200" b="0"/>
            </a:lvl3pPr>
            <a:lvl4pPr marL="1031558" indent="-257175">
              <a:tabLst/>
              <a:defRPr sz="2200" b="0"/>
            </a:lvl4pPr>
            <a:lvl5pPr marL="1285875" indent="-254318">
              <a:defRPr sz="2200" b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is-IS"/>
              <a:t>CS447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3552B95B-556F-44BD-91A5-D80C1B9E2B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5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>
  <p:cSld name="Title and Content (no anim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0"/>
            <a:ext cx="8991600" cy="495300"/>
          </a:xfrm>
        </p:spPr>
        <p:txBody>
          <a:bodyPr>
            <a:noAutofit/>
          </a:bodyPr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95301"/>
            <a:ext cx="8991600" cy="4801659"/>
          </a:xfrm>
        </p:spPr>
        <p:txBody>
          <a:bodyPr>
            <a:normAutofit/>
          </a:bodyPr>
          <a:lstStyle>
            <a:lvl1pPr marL="257175" indent="-257175">
              <a:buSzPct val="100000"/>
              <a:buFont typeface="Trebuchet MS" pitchFamily="34" charset="0"/>
              <a:buChar char="●"/>
              <a:defRPr sz="2200"/>
            </a:lvl1pPr>
            <a:lvl2pPr marL="515780" indent="-257175">
              <a:defRPr sz="2200"/>
            </a:lvl2pPr>
            <a:lvl3pPr marL="772955" indent="-250032">
              <a:tabLst/>
              <a:defRPr sz="2200" b="0"/>
            </a:lvl3pPr>
            <a:lvl4pPr marL="1031558" indent="-257175">
              <a:tabLst/>
              <a:defRPr sz="2200" b="0"/>
            </a:lvl4pPr>
            <a:lvl5pPr marL="1285875" indent="-254318">
              <a:defRPr sz="2200" b="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is-IS"/>
              <a:t>CS447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/>
            </a:lvl1pPr>
          </a:lstStyle>
          <a:p>
            <a:fld id="{3552B95B-556F-44BD-91A5-D80C1B9E2B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bg>
      <p:bgPr>
        <a:solidFill>
          <a:srgbClr val="20272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14501"/>
            <a:ext cx="7772400" cy="1225021"/>
          </a:xfrm>
        </p:spPr>
        <p:txBody>
          <a:bodyPr anchor="b">
            <a:noAutofit/>
          </a:bodyPr>
          <a:lstStyle>
            <a:lvl1pPr algn="l"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3162300"/>
            <a:ext cx="9144000" cy="18288"/>
          </a:xfrm>
          <a:prstGeom prst="rect">
            <a:avLst/>
          </a:prstGeom>
          <a:solidFill>
            <a:srgbClr val="5639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20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1"/>
            <a:ext cx="4038600" cy="3771636"/>
          </a:xfrm>
        </p:spPr>
        <p:txBody>
          <a:bodyPr/>
          <a:lstStyle>
            <a:lvl1pPr>
              <a:defRPr sz="2520"/>
            </a:lvl1pPr>
            <a:lvl2pPr>
              <a:defRPr sz="2160"/>
            </a:lvl2pPr>
            <a:lvl3pPr>
              <a:defRPr sz="1800"/>
            </a:lvl3pPr>
            <a:lvl4pPr>
              <a:defRPr sz="1620"/>
            </a:lvl4pPr>
            <a:lvl5pPr>
              <a:defRPr sz="1620"/>
            </a:lvl5pPr>
            <a:lvl6pPr>
              <a:defRPr sz="1620"/>
            </a:lvl6pPr>
            <a:lvl7pPr>
              <a:defRPr sz="1620"/>
            </a:lvl7pPr>
            <a:lvl8pPr>
              <a:defRPr sz="1620"/>
            </a:lvl8pPr>
            <a:lvl9pPr>
              <a:defRPr sz="162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1"/>
            <a:ext cx="4038600" cy="3771636"/>
          </a:xfrm>
        </p:spPr>
        <p:txBody>
          <a:bodyPr/>
          <a:lstStyle>
            <a:lvl1pPr>
              <a:defRPr sz="2520"/>
            </a:lvl1pPr>
            <a:lvl2pPr>
              <a:defRPr sz="2160"/>
            </a:lvl2pPr>
            <a:lvl3pPr>
              <a:defRPr sz="1800"/>
            </a:lvl3pPr>
            <a:lvl4pPr>
              <a:defRPr sz="1620"/>
            </a:lvl4pPr>
            <a:lvl5pPr>
              <a:defRPr sz="1620"/>
            </a:lvl5pPr>
            <a:lvl6pPr>
              <a:defRPr sz="1620"/>
            </a:lvl6pPr>
            <a:lvl7pPr>
              <a:defRPr sz="1620"/>
            </a:lvl7pPr>
            <a:lvl8pPr>
              <a:defRPr sz="1620"/>
            </a:lvl8pPr>
            <a:lvl9pPr>
              <a:defRPr sz="162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5296960"/>
            <a:ext cx="2133600" cy="3042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6"/>
          </a:xfrm>
        </p:spPr>
        <p:txBody>
          <a:bodyPr anchor="b"/>
          <a:lstStyle>
            <a:lvl1pPr marL="0" indent="0">
              <a:buNone/>
              <a:defRPr sz="2160" b="1"/>
            </a:lvl1pPr>
            <a:lvl2pPr marL="411480" indent="0">
              <a:buNone/>
              <a:defRPr sz="1800" b="1"/>
            </a:lvl2pPr>
            <a:lvl3pPr marL="822960" indent="0">
              <a:buNone/>
              <a:defRPr sz="1620" b="1"/>
            </a:lvl3pPr>
            <a:lvl4pPr marL="1234440" indent="0">
              <a:buNone/>
              <a:defRPr sz="1440" b="1"/>
            </a:lvl4pPr>
            <a:lvl5pPr marL="1645920" indent="0">
              <a:buNone/>
              <a:defRPr sz="1440" b="1"/>
            </a:lvl5pPr>
            <a:lvl6pPr marL="2057400" indent="0">
              <a:buNone/>
              <a:defRPr sz="1440" b="1"/>
            </a:lvl6pPr>
            <a:lvl7pPr marL="2468880" indent="0">
              <a:buNone/>
              <a:defRPr sz="1440" b="1"/>
            </a:lvl7pPr>
            <a:lvl8pPr marL="2880360" indent="0">
              <a:buNone/>
              <a:defRPr sz="1440" b="1"/>
            </a:lvl8pPr>
            <a:lvl9pPr marL="3291840" indent="0">
              <a:buNone/>
              <a:defRPr sz="14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160"/>
            </a:lvl1pPr>
            <a:lvl2pPr>
              <a:defRPr sz="1800"/>
            </a:lvl2pPr>
            <a:lvl3pPr>
              <a:defRPr sz="1620"/>
            </a:lvl3pPr>
            <a:lvl4pPr>
              <a:defRPr sz="1440"/>
            </a:lvl4pPr>
            <a:lvl5pPr>
              <a:defRPr sz="1440"/>
            </a:lvl5pPr>
            <a:lvl6pPr>
              <a:defRPr sz="1440"/>
            </a:lvl6pPr>
            <a:lvl7pPr>
              <a:defRPr sz="1440"/>
            </a:lvl7pPr>
            <a:lvl8pPr>
              <a:defRPr sz="1440"/>
            </a:lvl8pPr>
            <a:lvl9pPr>
              <a:defRPr sz="144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279261"/>
            <a:ext cx="4041775" cy="533136"/>
          </a:xfrm>
        </p:spPr>
        <p:txBody>
          <a:bodyPr anchor="b"/>
          <a:lstStyle>
            <a:lvl1pPr marL="0" indent="0">
              <a:buNone/>
              <a:defRPr sz="2160" b="1"/>
            </a:lvl1pPr>
            <a:lvl2pPr marL="411480" indent="0">
              <a:buNone/>
              <a:defRPr sz="1800" b="1"/>
            </a:lvl2pPr>
            <a:lvl3pPr marL="822960" indent="0">
              <a:buNone/>
              <a:defRPr sz="1620" b="1"/>
            </a:lvl3pPr>
            <a:lvl4pPr marL="1234440" indent="0">
              <a:buNone/>
              <a:defRPr sz="1440" b="1"/>
            </a:lvl4pPr>
            <a:lvl5pPr marL="1645920" indent="0">
              <a:buNone/>
              <a:defRPr sz="1440" b="1"/>
            </a:lvl5pPr>
            <a:lvl6pPr marL="2057400" indent="0">
              <a:buNone/>
              <a:defRPr sz="1440" b="1"/>
            </a:lvl6pPr>
            <a:lvl7pPr marL="2468880" indent="0">
              <a:buNone/>
              <a:defRPr sz="1440" b="1"/>
            </a:lvl7pPr>
            <a:lvl8pPr marL="2880360" indent="0">
              <a:buNone/>
              <a:defRPr sz="1440" b="1"/>
            </a:lvl8pPr>
            <a:lvl9pPr marL="3291840" indent="0">
              <a:buNone/>
              <a:defRPr sz="14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812396"/>
            <a:ext cx="4041775" cy="3292740"/>
          </a:xfrm>
        </p:spPr>
        <p:txBody>
          <a:bodyPr/>
          <a:lstStyle>
            <a:lvl1pPr>
              <a:defRPr sz="2160"/>
            </a:lvl1pPr>
            <a:lvl2pPr>
              <a:defRPr sz="1800"/>
            </a:lvl2pPr>
            <a:lvl3pPr>
              <a:defRPr sz="1620"/>
            </a:lvl3pPr>
            <a:lvl4pPr>
              <a:defRPr sz="1440"/>
            </a:lvl4pPr>
            <a:lvl5pPr>
              <a:defRPr sz="1440"/>
            </a:lvl5pPr>
            <a:lvl6pPr>
              <a:defRPr sz="1440"/>
            </a:lvl6pPr>
            <a:lvl7pPr>
              <a:defRPr sz="1440"/>
            </a:lvl7pPr>
            <a:lvl8pPr>
              <a:defRPr sz="1440"/>
            </a:lvl8pPr>
            <a:lvl9pPr>
              <a:defRPr sz="144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5296960"/>
            <a:ext cx="2133600" cy="3042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5296960"/>
            <a:ext cx="2133600" cy="3042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5296960"/>
            <a:ext cx="2133600" cy="3042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27541"/>
            <a:ext cx="3008313" cy="968376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4"/>
            <a:ext cx="5111750" cy="4877594"/>
          </a:xfrm>
        </p:spPr>
        <p:txBody>
          <a:bodyPr/>
          <a:lstStyle>
            <a:lvl1pPr>
              <a:defRPr sz="2880"/>
            </a:lvl1pPr>
            <a:lvl2pPr>
              <a:defRPr sz="2520"/>
            </a:lvl2pPr>
            <a:lvl3pPr>
              <a:defRPr sz="216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195919"/>
            <a:ext cx="3008313" cy="3909219"/>
          </a:xfrm>
        </p:spPr>
        <p:txBody>
          <a:bodyPr/>
          <a:lstStyle>
            <a:lvl1pPr marL="0" indent="0">
              <a:buNone/>
              <a:defRPr sz="1260"/>
            </a:lvl1pPr>
            <a:lvl2pPr marL="411480" indent="0">
              <a:buNone/>
              <a:defRPr sz="1080"/>
            </a:lvl2pPr>
            <a:lvl3pPr marL="822960" indent="0">
              <a:buNone/>
              <a:defRPr sz="900"/>
            </a:lvl3pPr>
            <a:lvl4pPr marL="1234440" indent="0">
              <a:buNone/>
              <a:defRPr sz="810"/>
            </a:lvl4pPr>
            <a:lvl5pPr marL="1645920" indent="0">
              <a:buNone/>
              <a:defRPr sz="810"/>
            </a:lvl5pPr>
            <a:lvl6pPr marL="2057400" indent="0">
              <a:buNone/>
              <a:defRPr sz="810"/>
            </a:lvl6pPr>
            <a:lvl7pPr marL="2468880" indent="0">
              <a:buNone/>
              <a:defRPr sz="810"/>
            </a:lvl7pPr>
            <a:lvl8pPr marL="2880360" indent="0">
              <a:buNone/>
              <a:defRPr sz="810"/>
            </a:lvl8pPr>
            <a:lvl9pPr marL="3291840" indent="0">
              <a:buNone/>
              <a:defRPr sz="81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5296960"/>
            <a:ext cx="2133600" cy="30427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5600700"/>
            <a:ext cx="9144000" cy="114300"/>
          </a:xfrm>
          <a:prstGeom prst="rect">
            <a:avLst/>
          </a:prstGeom>
          <a:solidFill>
            <a:srgbClr val="5639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20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495300"/>
          </a:xfrm>
          <a:prstGeom prst="rect">
            <a:avLst/>
          </a:prstGeom>
          <a:solidFill>
            <a:srgbClr val="56397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2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400" y="0"/>
            <a:ext cx="8991600" cy="4953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" y="495301"/>
            <a:ext cx="8991600" cy="48016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5296960"/>
            <a:ext cx="12192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s-IS"/>
              <a:t>CS447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5296960"/>
            <a:ext cx="6858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52B95B-556F-44BD-91A5-D80C1B9E2B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669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</p:sldLayoutIdLst>
  <p:transition/>
  <p:hf hdr="0" dt="0"/>
  <p:txStyles>
    <p:titleStyle>
      <a:lvl1pPr algn="l" defTabSz="822960" rtl="0" eaLnBrk="1" latinLnBrk="0" hangingPunct="1">
        <a:spcBef>
          <a:spcPct val="0"/>
        </a:spcBef>
        <a:buNone/>
        <a:defRPr sz="2800" b="1" kern="1200">
          <a:solidFill>
            <a:schemeClr val="bg1"/>
          </a:solidFill>
          <a:latin typeface="+mj-lt"/>
          <a:ea typeface="GulimChe" pitchFamily="49" charset="-127"/>
          <a:cs typeface="MoolBoran" pitchFamily="34" charset="0"/>
        </a:defRPr>
      </a:lvl1pPr>
    </p:titleStyle>
    <p:bodyStyle>
      <a:lvl1pPr marL="204312" indent="-204312" algn="l" defTabSz="822960" rtl="0" eaLnBrk="1" latinLnBrk="0" hangingPunct="1">
        <a:spcBef>
          <a:spcPts val="0"/>
        </a:spcBef>
        <a:buSzPct val="150000"/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5767" indent="-207170" algn="l" defTabSz="822960" rtl="0" eaLnBrk="1" latinLnBrk="0" hangingPunct="1">
        <a:spcBef>
          <a:spcPts val="0"/>
        </a:spcBef>
        <a:buFont typeface="Courier New" pitchFamily="49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620078" indent="-205740" algn="l" defTabSz="822960" rtl="0" eaLnBrk="1" latinLnBrk="0" hangingPunct="1">
        <a:spcBef>
          <a:spcPts val="0"/>
        </a:spcBef>
        <a:buFont typeface="Wingdings" pitchFamily="2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821532" indent="-205740" algn="l" defTabSz="822960" rtl="0" eaLnBrk="1" latinLnBrk="0" hangingPunct="1">
        <a:spcBef>
          <a:spcPts val="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indent="-205740" algn="l" defTabSz="822960" rtl="0" eaLnBrk="1" latinLnBrk="0" hangingPunct="1">
        <a:spcBef>
          <a:spcPts val="0"/>
        </a:spcBef>
        <a:buFont typeface="Arial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263140" indent="-205740" algn="l" defTabSz="82296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74620" indent="-205740" algn="l" defTabSz="82296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86100" indent="-205740" algn="l" defTabSz="82296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497580" indent="-205740" algn="l" defTabSz="82296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5pPr>
      <a:lvl6pPr marL="205740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7pPr>
      <a:lvl8pPr marL="28803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8pPr>
      <a:lvl9pPr marL="32918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6.png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14501"/>
            <a:ext cx="8077200" cy="1225021"/>
          </a:xfrm>
        </p:spPr>
        <p:txBody>
          <a:bodyPr/>
          <a:lstStyle/>
          <a:p>
            <a:r>
              <a:rPr lang="en-US" dirty="0">
                <a:latin typeface="+mj-lt"/>
              </a:rPr>
              <a:t>Multiplexers and Bitwise Operations</a:t>
            </a:r>
            <a:endParaRPr lang="en-US" sz="2400" b="1" dirty="0">
              <a:latin typeface="+mj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 0447</a:t>
            </a:r>
          </a:p>
          <a:p>
            <a:r>
              <a:rPr lang="en-US" dirty="0"/>
              <a:t>Jarrett Billingsley</a:t>
            </a:r>
          </a:p>
        </p:txBody>
      </p:sp>
    </p:spTree>
    <p:extLst>
      <p:ext uri="{BB962C8B-B14F-4D97-AF65-F5344CB8AC3E}">
        <p14:creationId xmlns:p14="http://schemas.microsoft.com/office/powerpoint/2010/main" val="3612086569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Bitwise Operations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494227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are "bitwise" operations?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95301"/>
            <a:ext cx="8763000" cy="1219199"/>
          </a:xfrm>
        </p:spPr>
        <p:txBody>
          <a:bodyPr/>
          <a:lstStyle/>
          <a:p>
            <a:r>
              <a:rPr lang="en-US" dirty="0"/>
              <a:t>the "numbers" we use on computers aren't </a:t>
            </a:r>
            <a:r>
              <a:rPr lang="en-US" i="1" dirty="0"/>
              <a:t>really</a:t>
            </a:r>
            <a:r>
              <a:rPr lang="en-US" dirty="0"/>
              <a:t> numbers right?</a:t>
            </a:r>
          </a:p>
          <a:p>
            <a:r>
              <a:rPr lang="en-US" dirty="0"/>
              <a:t>it's often useful to treat them as </a:t>
            </a:r>
            <a:r>
              <a:rPr lang="en-US" b="1" dirty="0"/>
              <a:t>an array of bits.</a:t>
            </a:r>
          </a:p>
          <a:p>
            <a:r>
              <a:rPr lang="en-US" b="1" dirty="0"/>
              <a:t>bitwise operations </a:t>
            </a:r>
            <a:r>
              <a:rPr lang="en-US" dirty="0"/>
              <a:t>treat them like this.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2125133" y="2052041"/>
            <a:ext cx="999067" cy="165894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3321104" y="2052041"/>
            <a:ext cx="999067" cy="1658945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4517075" y="2052041"/>
            <a:ext cx="999067" cy="1658945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5713046" y="2052831"/>
            <a:ext cx="999067" cy="1658945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2433748" y="3858280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>
                <a:latin typeface="Consolas" charset="0"/>
                <a:ea typeface="Consolas" charset="0"/>
                <a:cs typeface="Consolas" charset="0"/>
              </a:rPr>
              <a:t>0</a:t>
            </a:r>
            <a:endParaRPr lang="en-US" sz="2800" b="1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629719" y="3858280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Consolas" charset="0"/>
                <a:ea typeface="Consolas" charset="0"/>
                <a:cs typeface="Consolas" charset="0"/>
              </a:rPr>
              <a:t>0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825690" y="3858280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>
                <a:latin typeface="Consolas" charset="0"/>
                <a:ea typeface="Consolas" charset="0"/>
                <a:cs typeface="Consolas" charset="0"/>
              </a:rPr>
              <a:t>0</a:t>
            </a:r>
            <a:endParaRPr lang="en-US" sz="2800" b="1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021661" y="3858280"/>
            <a:ext cx="3818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>
                <a:latin typeface="Consolas" charset="0"/>
                <a:ea typeface="Consolas" charset="0"/>
                <a:cs typeface="Consolas" charset="0"/>
              </a:rPr>
              <a:t>0</a:t>
            </a:r>
            <a:endParaRPr lang="en-US" sz="2800" b="1" dirty="0"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433748" y="3858280"/>
            <a:ext cx="381836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Consolas" charset="0"/>
                <a:ea typeface="Consolas" charset="0"/>
                <a:cs typeface="Consolas" charset="0"/>
              </a:rPr>
              <a:t>1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2105053" y="2038450"/>
            <a:ext cx="1056162" cy="1664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042855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2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NOT operation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52400" y="495301"/>
                <a:ext cx="8534400" cy="4609837"/>
              </a:xfrm>
            </p:spPr>
            <p:txBody>
              <a:bodyPr/>
              <a:lstStyle/>
              <a:p>
                <a:endParaRPr lang="en-US" dirty="0"/>
              </a:p>
              <a:p>
                <a:r>
                  <a:rPr lang="en-US" dirty="0"/>
                  <a:t>if the light is off, turn it on.</a:t>
                </a:r>
              </a:p>
              <a:p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if the light is on, turn it off.</a:t>
                </a:r>
              </a:p>
              <a:p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we can summarize this in a </a:t>
                </a:r>
                <a:r>
                  <a:rPr lang="en-US" b="1" dirty="0"/>
                  <a:t>truth table.</a:t>
                </a:r>
              </a:p>
              <a:p>
                <a:pPr lvl="1"/>
                <a:r>
                  <a:rPr lang="en-US" sz="1600" dirty="0"/>
                  <a:t>(maybe you've seen this before, but with letters instead.)</a:t>
                </a:r>
              </a:p>
              <a:p>
                <a:r>
                  <a:rPr lang="en-US" dirty="0"/>
                  <a:t>we can write NOT a few ways:</a:t>
                </a:r>
              </a:p>
              <a:p>
                <a:pPr lvl="1"/>
                <a:r>
                  <a:rPr lang="en-US" b="1" dirty="0"/>
                  <a:t>¬A </a:t>
                </a:r>
                <a:r>
                  <a:rPr lang="en-US" dirty="0"/>
                  <a:t>or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i="1">
                            <a:latin typeface="Cambria Math" panose="02040503050406030204" pitchFamily="18" charset="0"/>
                            <a:ea typeface="Segoe UI" charset="0"/>
                            <a:cs typeface="Segoe UI" charset="0"/>
                          </a:rPr>
                        </m:ctrlPr>
                      </m:accPr>
                      <m:e>
                        <m:r>
                          <m:rPr>
                            <m:nor/>
                          </m:rPr>
                          <a:rPr lang="en-US" b="1">
                            <a:latin typeface="Segoe UI" charset="0"/>
                            <a:ea typeface="Segoe UI" charset="0"/>
                            <a:cs typeface="Segoe UI" charset="0"/>
                          </a:rPr>
                          <m:t>A</m:t>
                        </m:r>
                      </m:e>
                    </m:acc>
                  </m:oMath>
                </a14:m>
                <a:r>
                  <a:rPr lang="en-US" dirty="0"/>
                  <a:t> in logic</a:t>
                </a:r>
              </a:p>
              <a:p>
                <a:pPr lvl="1"/>
                <a:r>
                  <a:rPr lang="en-US" b="1" dirty="0"/>
                  <a:t>~A </a:t>
                </a:r>
                <a:r>
                  <a:rPr lang="en-US" dirty="0"/>
                  <a:t>in C/Java/JS/Python/etc.</a:t>
                </a:r>
              </a:p>
              <a:p>
                <a:pPr lvl="2"/>
                <a:r>
                  <a:rPr lang="en-US" dirty="0"/>
                  <a:t>this is </a:t>
                </a:r>
                <a:r>
                  <a:rPr lang="en-US" i="1" dirty="0">
                    <a:solidFill>
                      <a:srgbClr val="FF0000"/>
                    </a:solidFill>
                  </a:rPr>
                  <a:t>not the same thing</a:t>
                </a:r>
                <a:r>
                  <a:rPr lang="en-US" dirty="0">
                    <a:solidFill>
                      <a:srgbClr val="FF0000"/>
                    </a:solidFill>
                  </a:rPr>
                  <a:t> </a:t>
                </a:r>
                <a:r>
                  <a:rPr lang="en-US" dirty="0"/>
                  <a:t>as </a:t>
                </a:r>
                <a:r>
                  <a:rPr lang="en-US" b="1" dirty="0"/>
                  <a:t>!A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495301"/>
                <a:ext cx="8534400" cy="4609837"/>
              </a:xfrm>
              <a:blipFill>
                <a:blip r:embed="rId3"/>
                <a:stretch>
                  <a:fillRect l="-10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527800" y="686428"/>
          <a:ext cx="1855524" cy="1903599"/>
        </p:xfrm>
        <a:graphic>
          <a:graphicData uri="http://schemas.openxmlformats.org/drawingml/2006/table">
            <a:tbl>
              <a:tblPr firstRow="1" lastCol="1" bandRow="1">
                <a:tableStyleId>{5C22544A-7EE6-4342-B048-85BDC9FD1C3A}</a:tableStyleId>
              </a:tblPr>
              <a:tblGrid>
                <a:gridCol w="927762">
                  <a:extLst>
                    <a:ext uri="{9D8B030D-6E8A-4147-A177-3AD203B41FA5}">
                      <a16:colId xmlns:a16="http://schemas.microsoft.com/office/drawing/2014/main" val="3432692331"/>
                    </a:ext>
                  </a:extLst>
                </a:gridCol>
                <a:gridCol w="927762">
                  <a:extLst>
                    <a:ext uri="{9D8B030D-6E8A-4147-A177-3AD203B41FA5}">
                      <a16:colId xmlns:a16="http://schemas.microsoft.com/office/drawing/2014/main" val="2542969739"/>
                    </a:ext>
                  </a:extLst>
                </a:gridCol>
              </a:tblGrid>
              <a:tr h="634533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A</a:t>
                      </a:r>
                    </a:p>
                  </a:txBody>
                  <a:tcPr marL="137942" marR="137942" marT="68971" marB="6897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Y</a:t>
                      </a:r>
                    </a:p>
                  </a:txBody>
                  <a:tcPr marL="137942" marR="137942" marT="68971" marB="68971"/>
                </a:tc>
                <a:extLst>
                  <a:ext uri="{0D108BD9-81ED-4DB2-BD59-A6C34878D82A}">
                    <a16:rowId xmlns:a16="http://schemas.microsoft.com/office/drawing/2014/main" val="377566539"/>
                  </a:ext>
                </a:extLst>
              </a:tr>
              <a:tr h="634533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0</a:t>
                      </a:r>
                    </a:p>
                  </a:txBody>
                  <a:tcPr marL="137942" marR="137942" marT="68971" marB="6897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1</a:t>
                      </a:r>
                    </a:p>
                  </a:txBody>
                  <a:tcPr marL="137942" marR="137942" marT="68971" marB="68971"/>
                </a:tc>
                <a:extLst>
                  <a:ext uri="{0D108BD9-81ED-4DB2-BD59-A6C34878D82A}">
                    <a16:rowId xmlns:a16="http://schemas.microsoft.com/office/drawing/2014/main" val="2770857541"/>
                  </a:ext>
                </a:extLst>
              </a:tr>
              <a:tr h="634533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1</a:t>
                      </a:r>
                    </a:p>
                  </a:txBody>
                  <a:tcPr marL="137942" marR="137942" marT="68971" marB="6897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0</a:t>
                      </a:r>
                    </a:p>
                  </a:txBody>
                  <a:tcPr marL="137942" marR="137942" marT="68971" marB="68971"/>
                </a:tc>
                <a:extLst>
                  <a:ext uri="{0D108BD9-81ED-4DB2-BD59-A6C34878D82A}">
                    <a16:rowId xmlns:a16="http://schemas.microsoft.com/office/drawing/2014/main" val="2290169190"/>
                  </a:ext>
                </a:extLst>
              </a:tr>
            </a:tbl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4108819" y="1658693"/>
            <a:ext cx="609913" cy="96096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flipH="1">
            <a:off x="5252133" y="1658693"/>
            <a:ext cx="578723" cy="96096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5220943" y="533400"/>
            <a:ext cx="609913" cy="96096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flipH="1">
            <a:off x="4108819" y="546100"/>
            <a:ext cx="578723" cy="960967"/>
          </a:xfrm>
          <a:prstGeom prst="rect">
            <a:avLst/>
          </a:prstGeom>
        </p:spPr>
      </p:pic>
      <p:sp>
        <p:nvSpPr>
          <p:cNvPr id="12" name="Right Arrow 11"/>
          <p:cNvSpPr/>
          <p:nvPr/>
        </p:nvSpPr>
        <p:spPr>
          <a:xfrm>
            <a:off x="4757759" y="861483"/>
            <a:ext cx="420343" cy="3048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Arrow 12"/>
          <p:cNvSpPr/>
          <p:nvPr/>
        </p:nvSpPr>
        <p:spPr>
          <a:xfrm>
            <a:off x="4757759" y="1986776"/>
            <a:ext cx="420343" cy="3048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2B6D2876-5183-544A-8617-F8DE1C781BFC}"/>
              </a:ext>
            </a:extLst>
          </p:cNvPr>
          <p:cNvGraphicFramePr>
            <a:graphicFrameLocks noGrp="1"/>
          </p:cNvGraphicFramePr>
          <p:nvPr/>
        </p:nvGraphicFramePr>
        <p:xfrm>
          <a:off x="6527800" y="3009900"/>
          <a:ext cx="1855524" cy="1903599"/>
        </p:xfrm>
        <a:graphic>
          <a:graphicData uri="http://schemas.openxmlformats.org/drawingml/2006/table">
            <a:tbl>
              <a:tblPr firstRow="1" lastCol="1" bandRow="1">
                <a:tableStyleId>{5C22544A-7EE6-4342-B048-85BDC9FD1C3A}</a:tableStyleId>
              </a:tblPr>
              <a:tblGrid>
                <a:gridCol w="927762">
                  <a:extLst>
                    <a:ext uri="{9D8B030D-6E8A-4147-A177-3AD203B41FA5}">
                      <a16:colId xmlns:a16="http://schemas.microsoft.com/office/drawing/2014/main" val="3432692331"/>
                    </a:ext>
                  </a:extLst>
                </a:gridCol>
                <a:gridCol w="927762">
                  <a:extLst>
                    <a:ext uri="{9D8B030D-6E8A-4147-A177-3AD203B41FA5}">
                      <a16:colId xmlns:a16="http://schemas.microsoft.com/office/drawing/2014/main" val="2542969739"/>
                    </a:ext>
                  </a:extLst>
                </a:gridCol>
              </a:tblGrid>
              <a:tr h="634533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A</a:t>
                      </a:r>
                    </a:p>
                  </a:txBody>
                  <a:tcPr marL="137942" marR="137942" marT="68971" marB="6897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Y</a:t>
                      </a:r>
                    </a:p>
                  </a:txBody>
                  <a:tcPr marL="137942" marR="137942" marT="68971" marB="68971"/>
                </a:tc>
                <a:extLst>
                  <a:ext uri="{0D108BD9-81ED-4DB2-BD59-A6C34878D82A}">
                    <a16:rowId xmlns:a16="http://schemas.microsoft.com/office/drawing/2014/main" val="377566539"/>
                  </a:ext>
                </a:extLst>
              </a:tr>
              <a:tr h="634533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F</a:t>
                      </a:r>
                    </a:p>
                  </a:txBody>
                  <a:tcPr marL="137942" marR="137942" marT="68971" marB="6897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</a:p>
                  </a:txBody>
                  <a:tcPr marL="137942" marR="137942" marT="68971" marB="68971"/>
                </a:tc>
                <a:extLst>
                  <a:ext uri="{0D108BD9-81ED-4DB2-BD59-A6C34878D82A}">
                    <a16:rowId xmlns:a16="http://schemas.microsoft.com/office/drawing/2014/main" val="2770857541"/>
                  </a:ext>
                </a:extLst>
              </a:tr>
              <a:tr h="634533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T</a:t>
                      </a:r>
                    </a:p>
                  </a:txBody>
                  <a:tcPr marL="137942" marR="137942" marT="68971" marB="6897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F</a:t>
                      </a:r>
                    </a:p>
                  </a:txBody>
                  <a:tcPr marL="137942" marR="137942" marT="68971" marB="68971"/>
                </a:tc>
                <a:extLst>
                  <a:ext uri="{0D108BD9-81ED-4DB2-BD59-A6C34878D82A}">
                    <a16:rowId xmlns:a16="http://schemas.microsoft.com/office/drawing/2014/main" val="22901691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559681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2" grpId="0" animBg="1"/>
      <p:bldP spid="1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8A9DD-C392-A243-B95D-A7E7EB978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Wait, what? Two kinds of NOT?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0ECDA9-ABD7-3245-9ECA-E8D694CC2C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495301"/>
            <a:ext cx="8991600" cy="838199"/>
          </a:xfrm>
        </p:spPr>
        <p:txBody>
          <a:bodyPr/>
          <a:lstStyle/>
          <a:p>
            <a:r>
              <a:rPr lang="en-US" dirty="0"/>
              <a:t>in HLLs like Java, we have </a:t>
            </a:r>
            <a:r>
              <a:rPr lang="en-US" b="1" dirty="0"/>
              <a:t>types</a:t>
            </a:r>
            <a:r>
              <a:rPr lang="en-US" dirty="0"/>
              <a:t> to classify kinds of values.</a:t>
            </a:r>
          </a:p>
          <a:p>
            <a:pPr lvl="1"/>
            <a:r>
              <a:rPr lang="en-US" dirty="0"/>
              <a:t>different types have different </a:t>
            </a:r>
            <a:r>
              <a:rPr lang="en-US" b="1" dirty="0"/>
              <a:t>uses </a:t>
            </a:r>
            <a:r>
              <a:rPr lang="en-US" dirty="0"/>
              <a:t>and different </a:t>
            </a:r>
            <a:r>
              <a:rPr lang="en-US" b="1" dirty="0"/>
              <a:t>operations.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AE4289-F17E-D946-8599-F4445945A1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28E2B2-5FBC-0945-9798-F512A488B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F7E7F7F-F480-D142-9F07-2321DF5DC1D8}"/>
              </a:ext>
            </a:extLst>
          </p:cNvPr>
          <p:cNvSpPr txBox="1"/>
          <p:nvPr/>
        </p:nvSpPr>
        <p:spPr>
          <a:xfrm>
            <a:off x="381000" y="1333500"/>
            <a:ext cx="378404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boolean</a:t>
            </a:r>
            <a:r>
              <a:rPr lang="en-US" sz="2200" b="1" dirty="0"/>
              <a:t> </a:t>
            </a:r>
            <a:r>
              <a:rPr lang="en-US" sz="2200" dirty="0"/>
              <a:t>values represent truth/falsity. the </a:t>
            </a:r>
            <a:r>
              <a:rPr 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!</a:t>
            </a:r>
            <a:r>
              <a:rPr lang="en-US" sz="2200" dirty="0"/>
              <a:t> operator works only on </a:t>
            </a:r>
            <a:r>
              <a:rPr lang="en-US" sz="2200" b="1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boolean</a:t>
            </a:r>
            <a:r>
              <a:rPr lang="en-US" sz="2200" dirty="0" err="1"/>
              <a:t>s</a:t>
            </a:r>
            <a:r>
              <a:rPr lang="en-US" sz="2200" dirty="0"/>
              <a:t>.*</a:t>
            </a:r>
            <a:endParaRPr lang="en-US" sz="2200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DCEDC89-C59A-5A40-B181-B958A85963A6}"/>
              </a:ext>
            </a:extLst>
          </p:cNvPr>
          <p:cNvSpPr txBox="1"/>
          <p:nvPr/>
        </p:nvSpPr>
        <p:spPr>
          <a:xfrm>
            <a:off x="685800" y="2596016"/>
            <a:ext cx="32004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Consolas" panose="020B0609020204030204" pitchFamily="49" charset="0"/>
                <a:cs typeface="Consolas" panose="020B0609020204030204" pitchFamily="49" charset="0"/>
              </a:rPr>
              <a:t> !</a:t>
            </a:r>
            <a:r>
              <a:rPr lang="en-US" sz="28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true </a:t>
            </a:r>
            <a:r>
              <a:rPr lang="en-US" sz="2800" b="1" dirty="0">
                <a:latin typeface="Consolas" panose="020B0609020204030204" pitchFamily="49" charset="0"/>
                <a:cs typeface="Consolas" panose="020B0609020204030204" pitchFamily="49" charset="0"/>
              </a:rPr>
              <a:t>==</a:t>
            </a:r>
            <a:r>
              <a:rPr lang="en-US" sz="28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false</a:t>
            </a:r>
            <a:endParaRPr lang="en-US" sz="2800" b="1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1D096DB-70B8-B143-BC35-6A4FFCBC9961}"/>
              </a:ext>
            </a:extLst>
          </p:cNvPr>
          <p:cNvSpPr txBox="1"/>
          <p:nvPr/>
        </p:nvSpPr>
        <p:spPr>
          <a:xfrm>
            <a:off x="685800" y="3270417"/>
            <a:ext cx="32004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Consolas" panose="020B0609020204030204" pitchFamily="49" charset="0"/>
                <a:cs typeface="Consolas" panose="020B0609020204030204" pitchFamily="49" charset="0"/>
              </a:rPr>
              <a:t>!</a:t>
            </a:r>
            <a:r>
              <a:rPr lang="en-US" sz="28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false </a:t>
            </a:r>
            <a:r>
              <a:rPr lang="en-US" sz="2800" b="1" dirty="0">
                <a:latin typeface="Consolas" panose="020B0609020204030204" pitchFamily="49" charset="0"/>
                <a:cs typeface="Consolas" panose="020B0609020204030204" pitchFamily="49" charset="0"/>
              </a:rPr>
              <a:t>==</a:t>
            </a:r>
            <a:r>
              <a:rPr lang="en-US" sz="28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true</a:t>
            </a:r>
            <a:endParaRPr lang="en-US" sz="2800" b="1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296CCB3-1EB4-7C4A-96FD-2269EBA4248D}"/>
              </a:ext>
            </a:extLst>
          </p:cNvPr>
          <p:cNvSpPr txBox="1"/>
          <p:nvPr/>
        </p:nvSpPr>
        <p:spPr>
          <a:xfrm>
            <a:off x="4724400" y="1333500"/>
            <a:ext cx="359647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2200" b="1" dirty="0"/>
              <a:t> </a:t>
            </a:r>
            <a:r>
              <a:rPr lang="en-US" sz="1400" dirty="0" err="1"/>
              <a:t>et.al</a:t>
            </a:r>
            <a:r>
              <a:rPr lang="en-US" sz="1400" dirty="0"/>
              <a:t>.</a:t>
            </a:r>
            <a:r>
              <a:rPr lang="en-US" sz="2200" b="1" dirty="0"/>
              <a:t> </a:t>
            </a:r>
            <a:r>
              <a:rPr lang="en-US" sz="2200" dirty="0"/>
              <a:t>represent integers. the </a:t>
            </a:r>
            <a:r>
              <a:rPr 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~</a:t>
            </a:r>
            <a:r>
              <a:rPr lang="en-US" sz="2200" dirty="0"/>
              <a:t> operator works only on integer types.</a:t>
            </a:r>
            <a:endParaRPr lang="en-US" sz="2200" b="1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0101A5E-0D58-8841-8741-EC783754B6BD}"/>
              </a:ext>
            </a:extLst>
          </p:cNvPr>
          <p:cNvSpPr txBox="1"/>
          <p:nvPr/>
        </p:nvSpPr>
        <p:spPr>
          <a:xfrm>
            <a:off x="4922435" y="2596016"/>
            <a:ext cx="32004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Consolas" panose="020B0609020204030204" pitchFamily="49" charset="0"/>
                <a:cs typeface="Consolas" panose="020B0609020204030204" pitchFamily="49" charset="0"/>
              </a:rPr>
              <a:t>    ~</a:t>
            </a:r>
            <a:r>
              <a:rPr lang="en-US" sz="2800" b="1" dirty="0">
                <a:solidFill>
                  <a:schemeClr val="accent3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r>
              <a:rPr lang="en-US" sz="28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800" b="1" dirty="0">
                <a:latin typeface="Consolas" panose="020B0609020204030204" pitchFamily="49" charset="0"/>
                <a:cs typeface="Consolas" panose="020B0609020204030204" pitchFamily="49" charset="0"/>
              </a:rPr>
              <a:t>==</a:t>
            </a:r>
            <a:r>
              <a:rPr lang="en-US" sz="28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800" b="1" dirty="0">
                <a:latin typeface="Consolas" panose="020B0609020204030204" pitchFamily="49" charset="0"/>
                <a:cs typeface="Consolas" panose="020B0609020204030204" pitchFamily="49" charset="0"/>
              </a:rPr>
              <a:t>-</a:t>
            </a:r>
            <a:r>
              <a:rPr lang="en-US" sz="2800" b="1" dirty="0">
                <a:solidFill>
                  <a:schemeClr val="accent3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6</a:t>
            </a:r>
            <a:endParaRPr lang="en-US" sz="28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3041DB2-DCB7-8442-B01E-1063AC0D691B}"/>
              </a:ext>
            </a:extLst>
          </p:cNvPr>
          <p:cNvSpPr txBox="1"/>
          <p:nvPr/>
        </p:nvSpPr>
        <p:spPr>
          <a:xfrm>
            <a:off x="4922435" y="3270417"/>
            <a:ext cx="32004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Consolas" panose="020B0609020204030204" pitchFamily="49" charset="0"/>
                <a:cs typeface="Consolas" panose="020B0609020204030204" pitchFamily="49" charset="0"/>
              </a:rPr>
              <a:t> ~(-</a:t>
            </a:r>
            <a:r>
              <a:rPr lang="en-US" sz="2800" b="1" dirty="0">
                <a:solidFill>
                  <a:schemeClr val="accent3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6</a:t>
            </a:r>
            <a:r>
              <a:rPr lang="en-US" sz="2800" b="1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r>
              <a:rPr lang="en-US" sz="28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800" b="1" dirty="0">
                <a:latin typeface="Consolas" panose="020B0609020204030204" pitchFamily="49" charset="0"/>
                <a:cs typeface="Consolas" panose="020B0609020204030204" pitchFamily="49" charset="0"/>
              </a:rPr>
              <a:t>==</a:t>
            </a:r>
            <a:r>
              <a:rPr lang="en-US" sz="28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800" b="1" dirty="0">
                <a:solidFill>
                  <a:schemeClr val="accent3">
                    <a:lumMod val="7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endParaRPr lang="en-US" sz="28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2DFC41D-2D79-7841-9842-42C2DF8A3131}"/>
              </a:ext>
            </a:extLst>
          </p:cNvPr>
          <p:cNvSpPr txBox="1"/>
          <p:nvPr/>
        </p:nvSpPr>
        <p:spPr>
          <a:xfrm>
            <a:off x="4922435" y="4229100"/>
            <a:ext cx="321882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/>
              <a:t>so what the heck is this </a:t>
            </a:r>
            <a:r>
              <a:rPr lang="en-US" sz="2200" b="1" dirty="0">
                <a:latin typeface="Consolas" panose="020B0609020204030204" pitchFamily="49" charset="0"/>
                <a:cs typeface="Consolas" panose="020B0609020204030204" pitchFamily="49" charset="0"/>
              </a:rPr>
              <a:t>~</a:t>
            </a:r>
            <a:r>
              <a:rPr lang="en-US" sz="2200" dirty="0"/>
              <a:t> operator </a:t>
            </a:r>
            <a:r>
              <a:rPr lang="en-US" sz="2200" i="1" dirty="0"/>
              <a:t>doing??</a:t>
            </a:r>
            <a:endParaRPr lang="en-US" sz="2200" b="1" dirty="0"/>
          </a:p>
        </p:txBody>
      </p:sp>
    </p:spTree>
    <p:extLst>
      <p:ext uri="{BB962C8B-B14F-4D97-AF65-F5344CB8AC3E}">
        <p14:creationId xmlns:p14="http://schemas.microsoft.com/office/powerpoint/2010/main" val="273835781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4" grpId="0"/>
      <p:bldP spid="1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"Bitwise" NOT (or "bitwise complement")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95302"/>
            <a:ext cx="8991600" cy="623764"/>
          </a:xfrm>
        </p:spPr>
        <p:txBody>
          <a:bodyPr/>
          <a:lstStyle/>
          <a:p>
            <a:r>
              <a:rPr lang="en-US" dirty="0"/>
              <a:t>if we use the </a:t>
            </a:r>
            <a:r>
              <a:rPr lang="en-US" b="1" dirty="0"/>
              <a:t>not</a:t>
            </a:r>
            <a:r>
              <a:rPr lang="en-US" dirty="0"/>
              <a:t> instruction in MIPS (or </a:t>
            </a:r>
            <a:r>
              <a:rPr lang="en-US" b="1" dirty="0"/>
              <a:t>~</a:t>
            </a:r>
            <a:r>
              <a:rPr lang="en-US" dirty="0"/>
              <a:t> in C/Java) on an integer: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14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905000" y="1028700"/>
          <a:ext cx="4673601" cy="5181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5192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92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92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92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192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1928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1928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192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1928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~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905000" y="1638300"/>
          <a:ext cx="4673601" cy="5181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5192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92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92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92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192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1928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1928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192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1928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=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1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1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0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0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0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1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0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1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1" name="Straight Connector 10"/>
          <p:cNvCxnSpPr/>
          <p:nvPr/>
        </p:nvCxnSpPr>
        <p:spPr>
          <a:xfrm>
            <a:off x="2057402" y="1546860"/>
            <a:ext cx="452119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>
            <a:off x="1637628" y="2255378"/>
            <a:ext cx="5811527" cy="851204"/>
            <a:chOff x="1104226" y="3861282"/>
            <a:chExt cx="5811527" cy="851204"/>
          </a:xfrm>
        </p:grpSpPr>
        <p:sp>
          <p:nvSpPr>
            <p:cNvPr id="12" name="Up Arrow 11"/>
            <p:cNvSpPr/>
            <p:nvPr/>
          </p:nvSpPr>
          <p:spPr>
            <a:xfrm>
              <a:off x="2057400" y="3861282"/>
              <a:ext cx="228600" cy="383064"/>
            </a:xfrm>
            <a:prstGeom prst="upArrow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Up Arrow 12"/>
            <p:cNvSpPr/>
            <p:nvPr/>
          </p:nvSpPr>
          <p:spPr>
            <a:xfrm>
              <a:off x="2572658" y="3861282"/>
              <a:ext cx="228600" cy="383064"/>
            </a:xfrm>
            <a:prstGeom prst="upArrow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Up Arrow 13"/>
            <p:cNvSpPr/>
            <p:nvPr/>
          </p:nvSpPr>
          <p:spPr>
            <a:xfrm>
              <a:off x="3087916" y="3861282"/>
              <a:ext cx="228600" cy="383064"/>
            </a:xfrm>
            <a:prstGeom prst="upArrow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Up Arrow 14"/>
            <p:cNvSpPr/>
            <p:nvPr/>
          </p:nvSpPr>
          <p:spPr>
            <a:xfrm>
              <a:off x="3603174" y="3861282"/>
              <a:ext cx="228600" cy="383064"/>
            </a:xfrm>
            <a:prstGeom prst="upArrow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Up Arrow 15"/>
            <p:cNvSpPr/>
            <p:nvPr/>
          </p:nvSpPr>
          <p:spPr>
            <a:xfrm>
              <a:off x="4118432" y="3861282"/>
              <a:ext cx="228600" cy="383064"/>
            </a:xfrm>
            <a:prstGeom prst="upArrow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Up Arrow 16"/>
            <p:cNvSpPr/>
            <p:nvPr/>
          </p:nvSpPr>
          <p:spPr>
            <a:xfrm>
              <a:off x="4633690" y="3861282"/>
              <a:ext cx="228600" cy="383064"/>
            </a:xfrm>
            <a:prstGeom prst="upArrow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Up Arrow 17"/>
            <p:cNvSpPr/>
            <p:nvPr/>
          </p:nvSpPr>
          <p:spPr>
            <a:xfrm>
              <a:off x="5148948" y="3861282"/>
              <a:ext cx="228600" cy="383064"/>
            </a:xfrm>
            <a:prstGeom prst="upArrow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Up Arrow 18"/>
            <p:cNvSpPr/>
            <p:nvPr/>
          </p:nvSpPr>
          <p:spPr>
            <a:xfrm>
              <a:off x="5664203" y="3861282"/>
              <a:ext cx="228600" cy="383064"/>
            </a:xfrm>
            <a:prstGeom prst="upArrow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104226" y="4281599"/>
              <a:ext cx="5811527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200" dirty="0"/>
                <a:t>we did several </a:t>
              </a:r>
              <a:r>
                <a:rPr lang="en-US" sz="2200" b="1" dirty="0"/>
                <a:t>independent</a:t>
              </a:r>
              <a:r>
                <a:rPr lang="en-US" sz="2200" dirty="0"/>
                <a:t> NOT operations.</a:t>
              </a:r>
            </a:p>
          </p:txBody>
        </p:sp>
      </p:grpSp>
      <p:sp>
        <p:nvSpPr>
          <p:cNvPr id="21" name="TextBox 20"/>
          <p:cNvSpPr txBox="1"/>
          <p:nvPr/>
        </p:nvSpPr>
        <p:spPr>
          <a:xfrm>
            <a:off x="636062" y="3285294"/>
            <a:ext cx="493999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/>
              <a:t>in other words, it </a:t>
            </a:r>
            <a:r>
              <a:rPr lang="en-US" sz="2200" b="1" dirty="0"/>
              <a:t>flipped all the bits. </a:t>
            </a:r>
            <a:r>
              <a:rPr lang="en-US" sz="2200" dirty="0"/>
              <a:t>0s became 1s and 1s became 0s.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8372580-D90D-064E-95B5-240BDD22FE16}"/>
              </a:ext>
            </a:extLst>
          </p:cNvPr>
          <p:cNvSpPr txBox="1"/>
          <p:nvPr/>
        </p:nvSpPr>
        <p:spPr>
          <a:xfrm>
            <a:off x="3600775" y="4250520"/>
            <a:ext cx="462035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/>
              <a:t>remember how we </a:t>
            </a:r>
            <a:r>
              <a:rPr lang="en-US" sz="2200" b="1" dirty="0"/>
              <a:t>negate 2’s complement integers?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68144239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1" grpId="0"/>
      <p:bldP spid="2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Negation is </a:t>
            </a:r>
            <a:r>
              <a:rPr lang="en-US" i="1" dirty="0"/>
              <a:t>also</a:t>
            </a:r>
            <a:r>
              <a:rPr lang="en-US" dirty="0"/>
              <a:t> an operation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"negate" means </a:t>
            </a:r>
            <a:r>
              <a:rPr lang="en-US" b="1" dirty="0">
                <a:solidFill>
                  <a:srgbClr val="FF0000"/>
                </a:solidFill>
              </a:rPr>
              <a:t>"change the sign to the opposite."</a:t>
            </a:r>
          </a:p>
          <a:p>
            <a:pPr lvl="1"/>
            <a:r>
              <a:rPr lang="en-US" dirty="0"/>
              <a:t>positive becomes negative; and </a:t>
            </a:r>
            <a:r>
              <a:rPr lang="en-US" b="1" dirty="0"/>
              <a:t>negative becomes positive.</a:t>
            </a:r>
          </a:p>
          <a:p>
            <a:r>
              <a:rPr lang="en-US" dirty="0"/>
              <a:t>when programming, how can you negate a variable?</a:t>
            </a:r>
          </a:p>
          <a:p>
            <a:pPr lvl="1"/>
            <a:r>
              <a:rPr lang="en-US" b="1" dirty="0">
                <a:latin typeface="Consolas" charset="0"/>
                <a:ea typeface="Consolas" charset="0"/>
                <a:cs typeface="Consolas" charset="0"/>
              </a:rPr>
              <a:t>-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1</a:t>
            </a:r>
            <a:r>
              <a:rPr lang="en-US" b="1" dirty="0">
                <a:latin typeface="Consolas" charset="0"/>
                <a:ea typeface="Consolas" charset="0"/>
                <a:cs typeface="Consolas" charset="0"/>
              </a:rPr>
              <a:t> * x </a:t>
            </a:r>
            <a:r>
              <a:rPr lang="en-US" dirty="0"/>
              <a:t>or</a:t>
            </a:r>
            <a:r>
              <a:rPr lang="en-US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b="1" dirty="0">
                <a:solidFill>
                  <a:schemeClr val="accent3">
                    <a:lumMod val="7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0</a:t>
            </a:r>
            <a:r>
              <a:rPr lang="en-US" b="1" dirty="0">
                <a:latin typeface="Consolas" charset="0"/>
                <a:ea typeface="Consolas" charset="0"/>
                <a:cs typeface="Consolas" charset="0"/>
              </a:rPr>
              <a:t> - x</a:t>
            </a:r>
          </a:p>
          <a:p>
            <a:pPr lvl="1"/>
            <a:r>
              <a:rPr lang="en-US" dirty="0"/>
              <a:t>you don't have to write this anymore!</a:t>
            </a:r>
          </a:p>
          <a:p>
            <a:pPr lvl="1"/>
            <a:r>
              <a:rPr lang="en-US" dirty="0"/>
              <a:t>cause you can write </a:t>
            </a:r>
            <a:r>
              <a:rPr lang="en-US" b="1" dirty="0">
                <a:latin typeface="Consolas" charset="0"/>
                <a:ea typeface="Consolas" charset="0"/>
                <a:cs typeface="Consolas" charset="0"/>
              </a:rPr>
              <a:t>-x</a:t>
            </a:r>
            <a:r>
              <a:rPr lang="en-US" dirty="0"/>
              <a:t>, just like in math!</a:t>
            </a:r>
          </a:p>
          <a:p>
            <a:pPr lvl="2"/>
            <a:r>
              <a:rPr lang="en-US" dirty="0"/>
              <a:t>it's </a:t>
            </a:r>
            <a:r>
              <a:rPr lang="en-US" b="1" dirty="0">
                <a:solidFill>
                  <a:srgbClr val="FF0000"/>
                </a:solidFill>
                <a:latin typeface="Consolas" charset="0"/>
                <a:ea typeface="Consolas" charset="0"/>
                <a:cs typeface="Consolas" charset="0"/>
              </a:rPr>
              <a:t>neg</a:t>
            </a:r>
            <a:r>
              <a:rPr lang="en-US" b="1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b="1" dirty="0" err="1">
                <a:latin typeface="Consolas" charset="0"/>
                <a:ea typeface="Consolas" charset="0"/>
                <a:cs typeface="Consolas" charset="0"/>
              </a:rPr>
              <a:t>dst</a:t>
            </a:r>
            <a:r>
              <a:rPr lang="en-US" b="1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b="1" dirty="0" err="1">
                <a:latin typeface="Consolas" charset="0"/>
                <a:ea typeface="Consolas" charset="0"/>
                <a:cs typeface="Consolas" charset="0"/>
              </a:rPr>
              <a:t>src</a:t>
            </a:r>
            <a:r>
              <a:rPr lang="en-US" dirty="0"/>
              <a:t> in MIPS</a:t>
            </a:r>
          </a:p>
          <a:p>
            <a:r>
              <a:rPr lang="en-US" dirty="0"/>
              <a:t>so to summarize:</a:t>
            </a:r>
          </a:p>
          <a:p>
            <a:pPr lvl="1"/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~x</a:t>
            </a:r>
            <a:r>
              <a:rPr lang="en-US" b="1" dirty="0"/>
              <a:t> </a:t>
            </a:r>
            <a:r>
              <a:rPr lang="en-US" dirty="0"/>
              <a:t>flips the </a:t>
            </a:r>
            <a:r>
              <a:rPr lang="en-US" b="1" dirty="0"/>
              <a:t>bits </a:t>
            </a:r>
            <a:r>
              <a:rPr lang="en-US" dirty="0"/>
              <a:t>(0 -&gt; 1 and 1 -&gt; 0)</a:t>
            </a:r>
          </a:p>
          <a:p>
            <a:pPr lvl="1"/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-x</a:t>
            </a:r>
            <a:r>
              <a:rPr lang="en-US" dirty="0"/>
              <a:t> flips the </a:t>
            </a:r>
            <a:r>
              <a:rPr lang="en-US" b="1" dirty="0"/>
              <a:t>sign </a:t>
            </a:r>
            <a:r>
              <a:rPr lang="en-US" dirty="0"/>
              <a:t>(</a:t>
            </a:r>
            <a:r>
              <a:rPr lang="en-US" dirty="0" err="1"/>
              <a:t>pos</a:t>
            </a:r>
            <a:r>
              <a:rPr lang="en-US" dirty="0"/>
              <a:t> -&gt; neg and neg -&gt; </a:t>
            </a:r>
            <a:r>
              <a:rPr lang="en-US" dirty="0" err="1"/>
              <a:t>pos</a:t>
            </a:r>
            <a:r>
              <a:rPr lang="en-US" dirty="0"/>
              <a:t>)</a:t>
            </a:r>
            <a:endParaRPr lang="en-US" b="1" dirty="0"/>
          </a:p>
          <a:p>
            <a:pPr lvl="2"/>
            <a:r>
              <a:rPr lang="en-US" dirty="0"/>
              <a:t>and in 2’s complement, </a:t>
            </a:r>
            <a:r>
              <a:rPr lang="en-US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-x == ~x + 1</a:t>
            </a:r>
            <a:r>
              <a:rPr lang="en-US" dirty="0"/>
              <a:t>!</a:t>
            </a:r>
          </a:p>
          <a:p>
            <a:pPr lvl="1"/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!x</a:t>
            </a:r>
            <a:r>
              <a:rPr lang="en-US" b="1" dirty="0"/>
              <a:t> </a:t>
            </a:r>
            <a:r>
              <a:rPr lang="en-US" dirty="0"/>
              <a:t>flips the </a:t>
            </a:r>
            <a:r>
              <a:rPr lang="en-US" b="1" dirty="0"/>
              <a:t>truth value – </a:t>
            </a:r>
            <a:r>
              <a:rPr lang="en-US" dirty="0"/>
              <a:t>a </a:t>
            </a:r>
            <a:r>
              <a:rPr lang="en-US" i="1" dirty="0"/>
              <a:t>programming language</a:t>
            </a:r>
            <a:r>
              <a:rPr lang="en-US" dirty="0"/>
              <a:t> abstraction for </a:t>
            </a:r>
            <a:r>
              <a:rPr lang="en-US" dirty="0" err="1"/>
              <a:t>booleans</a:t>
            </a:r>
            <a:r>
              <a:rPr lang="en-US" dirty="0"/>
              <a:t>, </a:t>
            </a:r>
            <a:r>
              <a:rPr lang="en-US" i="1" dirty="0"/>
              <a:t>not</a:t>
            </a:r>
            <a:r>
              <a:rPr lang="en-US" dirty="0"/>
              <a:t> integers.</a:t>
            </a:r>
            <a:endParaRPr lang="en-US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564908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Let's add some switches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95301"/>
            <a:ext cx="8763000" cy="918223"/>
          </a:xfrm>
        </p:spPr>
        <p:txBody>
          <a:bodyPr/>
          <a:lstStyle/>
          <a:p>
            <a:r>
              <a:rPr lang="en-US" dirty="0"/>
              <a:t>there are two switches in a row connecting the light to the battery.</a:t>
            </a:r>
          </a:p>
          <a:p>
            <a:r>
              <a:rPr lang="en-US" b="1" dirty="0"/>
              <a:t>how do we make it light up?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16</a:t>
            </a:fld>
            <a:endParaRPr lang="en-US"/>
          </a:p>
        </p:txBody>
      </p:sp>
      <p:grpSp>
        <p:nvGrpSpPr>
          <p:cNvPr id="33" name="Group 32"/>
          <p:cNvGrpSpPr/>
          <p:nvPr/>
        </p:nvGrpSpPr>
        <p:grpSpPr>
          <a:xfrm>
            <a:off x="1066800" y="1333500"/>
            <a:ext cx="7232128" cy="1492676"/>
            <a:chOff x="1066800" y="1333500"/>
            <a:chExt cx="7232128" cy="1492676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rot="5400000" flipH="1">
              <a:off x="6969922" y="1070123"/>
              <a:ext cx="999067" cy="1658945"/>
            </a:xfrm>
            <a:prstGeom prst="rect">
              <a:avLst/>
            </a:prstGeom>
          </p:spPr>
        </p:pic>
        <p:pic>
          <p:nvPicPr>
            <p:cNvPr id="2050" name="Picture 2" descr="mage result for switch schematic symbol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80267" y="1341968"/>
              <a:ext cx="2010833" cy="71585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2" descr="mage result for switch schematic symbol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47684" y="1333500"/>
              <a:ext cx="2010833" cy="71585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2" name="Picture 4" descr="mage result for 9v battery hi-watt"/>
            <p:cNvPicPr>
              <a:picLocks noChangeAspect="1" noChangeArrowheads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5000" t="8333" r="22222" b="2778"/>
            <a:stretch/>
          </p:blipFill>
          <p:spPr bwMode="auto">
            <a:xfrm rot="5400000">
              <a:off x="1482990" y="1193432"/>
              <a:ext cx="1216554" cy="204893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22" name="Elbow Connector 21"/>
            <p:cNvCxnSpPr/>
            <p:nvPr/>
          </p:nvCxnSpPr>
          <p:spPr>
            <a:xfrm rot="10800000" flipV="1">
              <a:off x="2980268" y="2123963"/>
              <a:ext cx="3970867" cy="304800"/>
            </a:xfrm>
            <a:prstGeom prst="bentConnector3">
              <a:avLst>
                <a:gd name="adj1" fmla="val 107"/>
              </a:avLst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oup 33"/>
          <p:cNvGrpSpPr/>
          <p:nvPr/>
        </p:nvGrpSpPr>
        <p:grpSpPr>
          <a:xfrm>
            <a:off x="1073672" y="3020538"/>
            <a:ext cx="7234689" cy="1437162"/>
            <a:chOff x="1073672" y="3020538"/>
            <a:chExt cx="7234689" cy="1437162"/>
          </a:xfrm>
        </p:grpSpPr>
        <p:pic>
          <p:nvPicPr>
            <p:cNvPr id="32" name="Picture 31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 rot="5400000" flipH="1">
              <a:off x="6948246" y="2716584"/>
              <a:ext cx="1056162" cy="1664069"/>
            </a:xfrm>
            <a:prstGeom prst="rect">
              <a:avLst/>
            </a:prstGeom>
          </p:spPr>
        </p:pic>
        <p:pic>
          <p:nvPicPr>
            <p:cNvPr id="30" name="Picture 4" descr="mage result for 9v battery hi-watt"/>
            <p:cNvPicPr>
              <a:picLocks noChangeAspect="1" noChangeArrowheads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5000" t="8333" r="22222" b="2778"/>
            <a:stretch/>
          </p:blipFill>
          <p:spPr bwMode="auto">
            <a:xfrm rot="5400000">
              <a:off x="1489862" y="2824956"/>
              <a:ext cx="1216554" cy="204893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31" name="Elbow Connector 30"/>
            <p:cNvCxnSpPr/>
            <p:nvPr/>
          </p:nvCxnSpPr>
          <p:spPr>
            <a:xfrm rot="10800000" flipV="1">
              <a:off x="2987140" y="3755487"/>
              <a:ext cx="3970867" cy="304800"/>
            </a:xfrm>
            <a:prstGeom prst="bentConnector3">
              <a:avLst>
                <a:gd name="adj1" fmla="val 107"/>
              </a:avLst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054" name="Picture 6" descr="mage result for switch schematic symbol closed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24971" y="3236684"/>
              <a:ext cx="1947602" cy="5998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7" name="Picture 6" descr="mage result for switch schematic symbol closed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28198" y="3228739"/>
              <a:ext cx="1947602" cy="59986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52156521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Bitwise AND ("Logical product")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95301"/>
            <a:ext cx="6983676" cy="1597349"/>
          </a:xfrm>
        </p:spPr>
        <p:txBody>
          <a:bodyPr/>
          <a:lstStyle/>
          <a:p>
            <a:r>
              <a:rPr lang="en-US" dirty="0"/>
              <a:t>AND takes </a:t>
            </a:r>
            <a:r>
              <a:rPr lang="en-US" b="1" dirty="0"/>
              <a:t>two</a:t>
            </a:r>
            <a:r>
              <a:rPr lang="en-US" dirty="0"/>
              <a:t> bits and gives you one new one.</a:t>
            </a:r>
          </a:p>
          <a:p>
            <a:r>
              <a:rPr lang="en-US" dirty="0"/>
              <a:t>it can be written a number of ways:</a:t>
            </a:r>
          </a:p>
          <a:p>
            <a:pPr lvl="1"/>
            <a:r>
              <a:rPr lang="en-US" sz="2400" b="1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A&amp;B  A∧B  A⋅B  AB</a:t>
            </a:r>
          </a:p>
          <a:p>
            <a:r>
              <a:rPr lang="en-US" dirty="0"/>
              <a:t>if we use the </a:t>
            </a:r>
            <a:r>
              <a:rPr lang="en-US" b="1" dirty="0"/>
              <a:t>and</a:t>
            </a:r>
            <a:r>
              <a:rPr lang="en-US" dirty="0"/>
              <a:t> instruction (or </a:t>
            </a:r>
            <a:r>
              <a:rPr lang="en-US" b="1" dirty="0"/>
              <a:t>&amp;</a:t>
            </a:r>
            <a:r>
              <a:rPr lang="en-US" dirty="0"/>
              <a:t> in C/Java):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17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7136076" y="571500"/>
          <a:ext cx="1855524" cy="3128110"/>
        </p:xfrm>
        <a:graphic>
          <a:graphicData uri="http://schemas.openxmlformats.org/drawingml/2006/table">
            <a:tbl>
              <a:tblPr firstRow="1" lastCol="1" bandRow="1">
                <a:tableStyleId>{5C22544A-7EE6-4342-B048-85BDC9FD1C3A}</a:tableStyleId>
              </a:tblPr>
              <a:tblGrid>
                <a:gridCol w="618508">
                  <a:extLst>
                    <a:ext uri="{9D8B030D-6E8A-4147-A177-3AD203B41FA5}">
                      <a16:colId xmlns:a16="http://schemas.microsoft.com/office/drawing/2014/main" val="3432692331"/>
                    </a:ext>
                  </a:extLst>
                </a:gridCol>
                <a:gridCol w="618508">
                  <a:extLst>
                    <a:ext uri="{9D8B030D-6E8A-4147-A177-3AD203B41FA5}">
                      <a16:colId xmlns:a16="http://schemas.microsoft.com/office/drawing/2014/main" val="1632488727"/>
                    </a:ext>
                  </a:extLst>
                </a:gridCol>
                <a:gridCol w="618508">
                  <a:extLst>
                    <a:ext uri="{9D8B030D-6E8A-4147-A177-3AD203B41FA5}">
                      <a16:colId xmlns:a16="http://schemas.microsoft.com/office/drawing/2014/main" val="2542969739"/>
                    </a:ext>
                  </a:extLst>
                </a:gridCol>
              </a:tblGrid>
              <a:tr h="4724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A</a:t>
                      </a:r>
                    </a:p>
                  </a:txBody>
                  <a:tcPr marL="137942" marR="137942" marT="68971" marB="6897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B</a:t>
                      </a:r>
                    </a:p>
                  </a:txBody>
                  <a:tcPr marL="137942" marR="137942" marT="68971" marB="6897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Y</a:t>
                      </a:r>
                    </a:p>
                  </a:txBody>
                  <a:tcPr marL="137942" marR="137942" marT="68971" marB="68971"/>
                </a:tc>
                <a:extLst>
                  <a:ext uri="{0D108BD9-81ED-4DB2-BD59-A6C34878D82A}">
                    <a16:rowId xmlns:a16="http://schemas.microsoft.com/office/drawing/2014/main" val="377566539"/>
                  </a:ext>
                </a:extLst>
              </a:tr>
              <a:tr h="4724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0</a:t>
                      </a:r>
                    </a:p>
                  </a:txBody>
                  <a:tcPr marL="137942" marR="137942" marT="68971" marB="6897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0</a:t>
                      </a:r>
                    </a:p>
                  </a:txBody>
                  <a:tcPr marL="137942" marR="137942" marT="68971" marB="6897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0</a:t>
                      </a:r>
                    </a:p>
                  </a:txBody>
                  <a:tcPr marL="137942" marR="137942" marT="68971" marB="68971"/>
                </a:tc>
                <a:extLst>
                  <a:ext uri="{0D108BD9-81ED-4DB2-BD59-A6C34878D82A}">
                    <a16:rowId xmlns:a16="http://schemas.microsoft.com/office/drawing/2014/main" val="2770857541"/>
                  </a:ext>
                </a:extLst>
              </a:tr>
              <a:tr h="4724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0</a:t>
                      </a:r>
                    </a:p>
                  </a:txBody>
                  <a:tcPr marL="137942" marR="137942" marT="68971" marB="6897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1</a:t>
                      </a:r>
                    </a:p>
                  </a:txBody>
                  <a:tcPr marL="137942" marR="137942" marT="68971" marB="6897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0</a:t>
                      </a:r>
                    </a:p>
                  </a:txBody>
                  <a:tcPr marL="137942" marR="137942" marT="68971" marB="68971"/>
                </a:tc>
                <a:extLst>
                  <a:ext uri="{0D108BD9-81ED-4DB2-BD59-A6C34878D82A}">
                    <a16:rowId xmlns:a16="http://schemas.microsoft.com/office/drawing/2014/main" val="2290169190"/>
                  </a:ext>
                </a:extLst>
              </a:tr>
              <a:tr h="4724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1</a:t>
                      </a:r>
                    </a:p>
                  </a:txBody>
                  <a:tcPr marL="137942" marR="137942" marT="68971" marB="6897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0</a:t>
                      </a:r>
                    </a:p>
                  </a:txBody>
                  <a:tcPr marL="137942" marR="137942" marT="68971" marB="6897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0</a:t>
                      </a:r>
                    </a:p>
                  </a:txBody>
                  <a:tcPr marL="137942" marR="137942" marT="68971" marB="68971"/>
                </a:tc>
                <a:extLst>
                  <a:ext uri="{0D108BD9-81ED-4DB2-BD59-A6C34878D82A}">
                    <a16:rowId xmlns:a16="http://schemas.microsoft.com/office/drawing/2014/main" val="1589437635"/>
                  </a:ext>
                </a:extLst>
              </a:tr>
              <a:tr h="4724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1</a:t>
                      </a:r>
                    </a:p>
                  </a:txBody>
                  <a:tcPr marL="137942" marR="137942" marT="68971" marB="6897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1</a:t>
                      </a:r>
                    </a:p>
                  </a:txBody>
                  <a:tcPr marL="137942" marR="137942" marT="68971" marB="6897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1</a:t>
                      </a:r>
                    </a:p>
                  </a:txBody>
                  <a:tcPr marL="137942" marR="137942" marT="68971" marB="68971"/>
                </a:tc>
                <a:extLst>
                  <a:ext uri="{0D108BD9-81ED-4DB2-BD59-A6C34878D82A}">
                    <a16:rowId xmlns:a16="http://schemas.microsoft.com/office/drawing/2014/main" val="2023386740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371600" y="2617894"/>
          <a:ext cx="4673601" cy="5181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5192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92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92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92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192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1928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1928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192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1928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&amp;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371600" y="3162300"/>
          <a:ext cx="4673601" cy="5181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5192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92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92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92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192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1928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1928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192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1928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=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0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0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1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1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0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0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0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0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1" name="Straight Connector 10"/>
          <p:cNvCxnSpPr/>
          <p:nvPr/>
        </p:nvCxnSpPr>
        <p:spPr>
          <a:xfrm>
            <a:off x="1524002" y="3136054"/>
            <a:ext cx="452119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1371600" y="2095500"/>
          <a:ext cx="4673601" cy="5181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5192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92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92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92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192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1928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1928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192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1928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22" name="Group 21"/>
          <p:cNvGrpSpPr/>
          <p:nvPr/>
        </p:nvGrpSpPr>
        <p:grpSpPr>
          <a:xfrm>
            <a:off x="1354264" y="3695706"/>
            <a:ext cx="5338770" cy="820427"/>
            <a:chOff x="1354264" y="3861282"/>
            <a:chExt cx="5338770" cy="820427"/>
          </a:xfrm>
        </p:grpSpPr>
        <p:sp>
          <p:nvSpPr>
            <p:cNvPr id="13" name="Up Arrow 12"/>
            <p:cNvSpPr/>
            <p:nvPr/>
          </p:nvSpPr>
          <p:spPr>
            <a:xfrm>
              <a:off x="2057400" y="3861282"/>
              <a:ext cx="228600" cy="383064"/>
            </a:xfrm>
            <a:prstGeom prst="upArrow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Up Arrow 13"/>
            <p:cNvSpPr/>
            <p:nvPr/>
          </p:nvSpPr>
          <p:spPr>
            <a:xfrm>
              <a:off x="2572658" y="3861282"/>
              <a:ext cx="228600" cy="383064"/>
            </a:xfrm>
            <a:prstGeom prst="upArrow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Up Arrow 14"/>
            <p:cNvSpPr/>
            <p:nvPr/>
          </p:nvSpPr>
          <p:spPr>
            <a:xfrm>
              <a:off x="3087916" y="3861282"/>
              <a:ext cx="228600" cy="383064"/>
            </a:xfrm>
            <a:prstGeom prst="upArrow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Up Arrow 15"/>
            <p:cNvSpPr/>
            <p:nvPr/>
          </p:nvSpPr>
          <p:spPr>
            <a:xfrm>
              <a:off x="3603174" y="3861282"/>
              <a:ext cx="228600" cy="383064"/>
            </a:xfrm>
            <a:prstGeom prst="upArrow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Up Arrow 16"/>
            <p:cNvSpPr/>
            <p:nvPr/>
          </p:nvSpPr>
          <p:spPr>
            <a:xfrm>
              <a:off x="4118432" y="3861282"/>
              <a:ext cx="228600" cy="383064"/>
            </a:xfrm>
            <a:prstGeom prst="upArrow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Up Arrow 17"/>
            <p:cNvSpPr/>
            <p:nvPr/>
          </p:nvSpPr>
          <p:spPr>
            <a:xfrm>
              <a:off x="4633690" y="3861282"/>
              <a:ext cx="228600" cy="383064"/>
            </a:xfrm>
            <a:prstGeom prst="upArrow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Up Arrow 18"/>
            <p:cNvSpPr/>
            <p:nvPr/>
          </p:nvSpPr>
          <p:spPr>
            <a:xfrm>
              <a:off x="5148948" y="3861282"/>
              <a:ext cx="228600" cy="383064"/>
            </a:xfrm>
            <a:prstGeom prst="upArrow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Up Arrow 19"/>
            <p:cNvSpPr/>
            <p:nvPr/>
          </p:nvSpPr>
          <p:spPr>
            <a:xfrm>
              <a:off x="5664203" y="3861282"/>
              <a:ext cx="228600" cy="383064"/>
            </a:xfrm>
            <a:prstGeom prst="upArrow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354264" y="4281599"/>
              <a:ext cx="533877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/>
                <a:t>we did several </a:t>
              </a:r>
              <a:r>
                <a:rPr lang="en-US" sz="2000" b="1" dirty="0"/>
                <a:t>independent</a:t>
              </a:r>
              <a:r>
                <a:rPr lang="en-US" sz="2000" dirty="0"/>
                <a:t> AND operations.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8245811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"Switching" things up ;))))))))))))))))))))))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95302"/>
            <a:ext cx="8763000" cy="489792"/>
          </a:xfrm>
        </p:spPr>
        <p:txBody>
          <a:bodyPr/>
          <a:lstStyle/>
          <a:p>
            <a:r>
              <a:rPr lang="en-US" dirty="0"/>
              <a:t>NOW how can we make it light up?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18</a:t>
            </a:fld>
            <a:endParaRPr lang="en-US"/>
          </a:p>
        </p:txBody>
      </p:sp>
      <p:grpSp>
        <p:nvGrpSpPr>
          <p:cNvPr id="17" name="Group 16"/>
          <p:cNvGrpSpPr/>
          <p:nvPr/>
        </p:nvGrpSpPr>
        <p:grpSpPr>
          <a:xfrm rot="16200000">
            <a:off x="-567255" y="2281756"/>
            <a:ext cx="4213990" cy="1555480"/>
            <a:chOff x="1348241" y="1181100"/>
            <a:chExt cx="6119359" cy="2258795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rot="5400000" flipH="1">
              <a:off x="6138594" y="1660078"/>
              <a:ext cx="999067" cy="1658945"/>
            </a:xfrm>
            <a:prstGeom prst="rect">
              <a:avLst/>
            </a:prstGeom>
          </p:spPr>
        </p:pic>
        <p:pic>
          <p:nvPicPr>
            <p:cNvPr id="2050" name="Picture 2" descr="mage result for switch schematic symbol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82620" y="1181100"/>
              <a:ext cx="2010833" cy="71585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2" descr="mage result for switch schematic symbol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82620" y="1963539"/>
              <a:ext cx="2010833" cy="71585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52" name="Picture 4" descr="mage result for 9v battery hi-watt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5000" t="8333" r="22222" b="2778"/>
            <a:stretch/>
          </p:blipFill>
          <p:spPr bwMode="auto">
            <a:xfrm rot="5400000">
              <a:off x="1764431" y="1807151"/>
              <a:ext cx="1216554" cy="204893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22" name="Elbow Connector 21"/>
            <p:cNvCxnSpPr/>
            <p:nvPr/>
          </p:nvCxnSpPr>
          <p:spPr>
            <a:xfrm rot="10800000" flipV="1">
              <a:off x="3320981" y="2696291"/>
              <a:ext cx="2743195" cy="370778"/>
            </a:xfrm>
            <a:prstGeom prst="bentConnector3">
              <a:avLst>
                <a:gd name="adj1" fmla="val -309"/>
              </a:avLst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Elbow Connector 20"/>
            <p:cNvCxnSpPr/>
            <p:nvPr/>
          </p:nvCxnSpPr>
          <p:spPr>
            <a:xfrm rot="5400000">
              <a:off x="3064817" y="2008602"/>
              <a:ext cx="815084" cy="302762"/>
            </a:xfrm>
            <a:prstGeom prst="bentConnector3">
              <a:avLst>
                <a:gd name="adj1" fmla="val 97782"/>
              </a:avLst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Elbow Connector 24"/>
            <p:cNvCxnSpPr/>
            <p:nvPr/>
          </p:nvCxnSpPr>
          <p:spPr>
            <a:xfrm rot="16200000" flipH="1">
              <a:off x="5291114" y="2014758"/>
              <a:ext cx="757202" cy="277880"/>
            </a:xfrm>
            <a:prstGeom prst="bentConnector2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18"/>
          <p:cNvGrpSpPr/>
          <p:nvPr/>
        </p:nvGrpSpPr>
        <p:grpSpPr>
          <a:xfrm rot="16200000">
            <a:off x="3475331" y="2293849"/>
            <a:ext cx="4210126" cy="1527429"/>
            <a:chOff x="427691" y="3022333"/>
            <a:chExt cx="5426976" cy="1968901"/>
          </a:xfrm>
        </p:grpSpPr>
        <p:pic>
          <p:nvPicPr>
            <p:cNvPr id="53" name="Picture 52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 rot="5400000" flipH="1">
              <a:off x="4596766" y="3408356"/>
              <a:ext cx="976790" cy="1539012"/>
            </a:xfrm>
            <a:prstGeom prst="rect">
              <a:avLst/>
            </a:prstGeom>
          </p:spPr>
        </p:pic>
        <p:pic>
          <p:nvPicPr>
            <p:cNvPr id="38" name="Picture 2" descr="mage result for switch schematic symbol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75310" y="3022333"/>
              <a:ext cx="1752763" cy="6239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" name="Picture 4" descr="mage result for 9v battery hi-watt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5000" t="8333" r="22222" b="2778"/>
            <a:stretch/>
          </p:blipFill>
          <p:spPr bwMode="auto">
            <a:xfrm rot="5400000">
              <a:off x="790467" y="3568037"/>
              <a:ext cx="1060421" cy="178597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41" name="Elbow Connector 40"/>
            <p:cNvCxnSpPr/>
            <p:nvPr/>
          </p:nvCxnSpPr>
          <p:spPr>
            <a:xfrm rot="10800000" flipV="1">
              <a:off x="2147249" y="4343064"/>
              <a:ext cx="2391133" cy="323192"/>
            </a:xfrm>
            <a:prstGeom prst="bentConnector3">
              <a:avLst>
                <a:gd name="adj1" fmla="val -309"/>
              </a:avLst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Elbow Connector 41"/>
            <p:cNvCxnSpPr/>
            <p:nvPr/>
          </p:nvCxnSpPr>
          <p:spPr>
            <a:xfrm rot="5400000">
              <a:off x="1923962" y="3743633"/>
              <a:ext cx="710476" cy="263906"/>
            </a:xfrm>
            <a:prstGeom prst="bentConnector3">
              <a:avLst>
                <a:gd name="adj1" fmla="val 97782"/>
              </a:avLst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Elbow Connector 42"/>
            <p:cNvCxnSpPr/>
            <p:nvPr/>
          </p:nvCxnSpPr>
          <p:spPr>
            <a:xfrm rot="16200000" flipH="1">
              <a:off x="3864535" y="3748999"/>
              <a:ext cx="660023" cy="242217"/>
            </a:xfrm>
            <a:prstGeom prst="bentConnector2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52" name="Picture 6" descr="mage result for switch schematic symbol closed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14337" y="3916086"/>
              <a:ext cx="1685845" cy="5192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18" name="Group 17"/>
          <p:cNvGrpSpPr/>
          <p:nvPr/>
        </p:nvGrpSpPr>
        <p:grpSpPr>
          <a:xfrm rot="16200000">
            <a:off x="1487923" y="2363258"/>
            <a:ext cx="4158314" cy="1336799"/>
            <a:chOff x="6019800" y="3173041"/>
            <a:chExt cx="5426976" cy="1744643"/>
          </a:xfrm>
        </p:grpSpPr>
        <p:pic>
          <p:nvPicPr>
            <p:cNvPr id="54" name="Picture 53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 rot="5400000" flipH="1">
              <a:off x="10188875" y="3334806"/>
              <a:ext cx="976790" cy="1539012"/>
            </a:xfrm>
            <a:prstGeom prst="rect">
              <a:avLst/>
            </a:prstGeom>
          </p:spPr>
        </p:pic>
        <p:pic>
          <p:nvPicPr>
            <p:cNvPr id="55" name="Picture 2" descr="mage result for switch schematic symbol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70055" y="3630724"/>
              <a:ext cx="1752763" cy="6239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56" name="Picture 4" descr="mage result for 9v battery hi-watt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5000" t="8333" r="22222" b="2778"/>
            <a:stretch/>
          </p:blipFill>
          <p:spPr bwMode="auto">
            <a:xfrm rot="5400000">
              <a:off x="6382576" y="3494487"/>
              <a:ext cx="1060421" cy="178597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57" name="Elbow Connector 56"/>
            <p:cNvCxnSpPr/>
            <p:nvPr/>
          </p:nvCxnSpPr>
          <p:spPr>
            <a:xfrm rot="10800000" flipV="1">
              <a:off x="7739358" y="4269514"/>
              <a:ext cx="2391133" cy="323192"/>
            </a:xfrm>
            <a:prstGeom prst="bentConnector3">
              <a:avLst>
                <a:gd name="adj1" fmla="val -309"/>
              </a:avLst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Elbow Connector 57"/>
            <p:cNvCxnSpPr/>
            <p:nvPr/>
          </p:nvCxnSpPr>
          <p:spPr>
            <a:xfrm rot="5400000">
              <a:off x="7516071" y="3670083"/>
              <a:ext cx="710476" cy="263906"/>
            </a:xfrm>
            <a:prstGeom prst="bentConnector3">
              <a:avLst>
                <a:gd name="adj1" fmla="val 97782"/>
              </a:avLst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Elbow Connector 58"/>
            <p:cNvCxnSpPr/>
            <p:nvPr/>
          </p:nvCxnSpPr>
          <p:spPr>
            <a:xfrm rot="16200000" flipH="1">
              <a:off x="9456644" y="3675449"/>
              <a:ext cx="660023" cy="242217"/>
            </a:xfrm>
            <a:prstGeom prst="bentConnector2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60" name="Picture 6" descr="mage result for switch schematic symbol closed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003262" y="3173041"/>
              <a:ext cx="1685845" cy="5192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20" name="Group 19"/>
          <p:cNvGrpSpPr/>
          <p:nvPr/>
        </p:nvGrpSpPr>
        <p:grpSpPr>
          <a:xfrm>
            <a:off x="6925309" y="952500"/>
            <a:ext cx="1360122" cy="4210126"/>
            <a:chOff x="6185252" y="1035964"/>
            <a:chExt cx="1360122" cy="4210126"/>
          </a:xfrm>
        </p:grpSpPr>
        <p:pic>
          <p:nvPicPr>
            <p:cNvPr id="62" name="Picture 61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 flipH="1">
              <a:off x="6535493" y="1035964"/>
              <a:ext cx="757771" cy="1193931"/>
            </a:xfrm>
            <a:prstGeom prst="rect">
              <a:avLst/>
            </a:prstGeom>
          </p:spPr>
        </p:pic>
        <p:pic>
          <p:nvPicPr>
            <p:cNvPr id="64" name="Picture 4" descr="mage result for 9v battery hi-watt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5000" t="8333" r="22222" b="2778"/>
            <a:stretch/>
          </p:blipFill>
          <p:spPr bwMode="auto">
            <a:xfrm>
              <a:off x="6722724" y="3860572"/>
              <a:ext cx="822650" cy="138551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65" name="Elbow Connector 64"/>
            <p:cNvCxnSpPr/>
            <p:nvPr/>
          </p:nvCxnSpPr>
          <p:spPr>
            <a:xfrm rot="5400000" flipV="1">
              <a:off x="6240407" y="2859239"/>
              <a:ext cx="1854987" cy="250725"/>
            </a:xfrm>
            <a:prstGeom prst="bentConnector3">
              <a:avLst>
                <a:gd name="adj1" fmla="val -309"/>
              </a:avLst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Elbow Connector 65"/>
            <p:cNvCxnSpPr/>
            <p:nvPr/>
          </p:nvCxnSpPr>
          <p:spPr>
            <a:xfrm>
              <a:off x="6404294" y="3707365"/>
              <a:ext cx="551171" cy="204732"/>
            </a:xfrm>
            <a:prstGeom prst="bentConnector3">
              <a:avLst>
                <a:gd name="adj1" fmla="val 97782"/>
              </a:avLst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Elbow Connector 66"/>
            <p:cNvCxnSpPr/>
            <p:nvPr/>
          </p:nvCxnSpPr>
          <p:spPr>
            <a:xfrm rot="10800000" flipH="1">
              <a:off x="6419614" y="2229895"/>
              <a:ext cx="512031" cy="187907"/>
            </a:xfrm>
            <a:prstGeom prst="bentConnector2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68" name="Picture 6" descr="mage result for switch schematic symbol closed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6258786" y="2849567"/>
              <a:ext cx="1307841" cy="4028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9" name="Picture 6" descr="mage result for switch schematic symbol closed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5732739" y="2849567"/>
              <a:ext cx="1307841" cy="40281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09834374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Bitwise OR ("Logical sum")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95301"/>
            <a:ext cx="6983676" cy="1597349"/>
          </a:xfrm>
        </p:spPr>
        <p:txBody>
          <a:bodyPr>
            <a:normAutofit/>
          </a:bodyPr>
          <a:lstStyle/>
          <a:p>
            <a:r>
              <a:rPr lang="en-US" dirty="0"/>
              <a:t>we might say </a:t>
            </a:r>
            <a:r>
              <a:rPr lang="en-US" b="1" dirty="0"/>
              <a:t>"and/or" </a:t>
            </a:r>
            <a:r>
              <a:rPr lang="en-US" dirty="0"/>
              <a:t>in English.</a:t>
            </a:r>
          </a:p>
          <a:p>
            <a:r>
              <a:rPr lang="en-US" dirty="0"/>
              <a:t>it can be written a number of ways:</a:t>
            </a:r>
          </a:p>
          <a:p>
            <a:pPr lvl="1"/>
            <a:r>
              <a:rPr lang="mr-IN" sz="2400" b="1" dirty="0">
                <a:solidFill>
                  <a:srgbClr val="00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A|B  A∨B  A+B</a:t>
            </a:r>
          </a:p>
          <a:p>
            <a:r>
              <a:rPr lang="en-US" dirty="0"/>
              <a:t>if we use the </a:t>
            </a:r>
            <a:r>
              <a:rPr lang="en-US" b="1" dirty="0"/>
              <a:t>or </a:t>
            </a:r>
            <a:r>
              <a:rPr lang="en-US" dirty="0"/>
              <a:t>instruction (or </a:t>
            </a:r>
            <a:r>
              <a:rPr lang="en-US" b="1" dirty="0"/>
              <a:t>|</a:t>
            </a:r>
            <a:r>
              <a:rPr lang="en-US" dirty="0"/>
              <a:t> in C/Java):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19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7136076" y="571500"/>
          <a:ext cx="1855524" cy="3128110"/>
        </p:xfrm>
        <a:graphic>
          <a:graphicData uri="http://schemas.openxmlformats.org/drawingml/2006/table">
            <a:tbl>
              <a:tblPr firstRow="1" lastCol="1" bandRow="1">
                <a:tableStyleId>{5C22544A-7EE6-4342-B048-85BDC9FD1C3A}</a:tableStyleId>
              </a:tblPr>
              <a:tblGrid>
                <a:gridCol w="618508">
                  <a:extLst>
                    <a:ext uri="{9D8B030D-6E8A-4147-A177-3AD203B41FA5}">
                      <a16:colId xmlns:a16="http://schemas.microsoft.com/office/drawing/2014/main" val="3432692331"/>
                    </a:ext>
                  </a:extLst>
                </a:gridCol>
                <a:gridCol w="618508">
                  <a:extLst>
                    <a:ext uri="{9D8B030D-6E8A-4147-A177-3AD203B41FA5}">
                      <a16:colId xmlns:a16="http://schemas.microsoft.com/office/drawing/2014/main" val="1632488727"/>
                    </a:ext>
                  </a:extLst>
                </a:gridCol>
                <a:gridCol w="618508">
                  <a:extLst>
                    <a:ext uri="{9D8B030D-6E8A-4147-A177-3AD203B41FA5}">
                      <a16:colId xmlns:a16="http://schemas.microsoft.com/office/drawing/2014/main" val="2542969739"/>
                    </a:ext>
                  </a:extLst>
                </a:gridCol>
              </a:tblGrid>
              <a:tr h="4724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A</a:t>
                      </a:r>
                    </a:p>
                  </a:txBody>
                  <a:tcPr marL="137942" marR="137942" marT="68971" marB="6897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B</a:t>
                      </a:r>
                    </a:p>
                  </a:txBody>
                  <a:tcPr marL="137942" marR="137942" marT="68971" marB="6897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Y</a:t>
                      </a:r>
                    </a:p>
                  </a:txBody>
                  <a:tcPr marL="137942" marR="137942" marT="68971" marB="68971"/>
                </a:tc>
                <a:extLst>
                  <a:ext uri="{0D108BD9-81ED-4DB2-BD59-A6C34878D82A}">
                    <a16:rowId xmlns:a16="http://schemas.microsoft.com/office/drawing/2014/main" val="377566539"/>
                  </a:ext>
                </a:extLst>
              </a:tr>
              <a:tr h="4724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0</a:t>
                      </a:r>
                    </a:p>
                  </a:txBody>
                  <a:tcPr marL="137942" marR="137942" marT="68971" marB="6897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0</a:t>
                      </a:r>
                    </a:p>
                  </a:txBody>
                  <a:tcPr marL="137942" marR="137942" marT="68971" marB="6897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0</a:t>
                      </a:r>
                    </a:p>
                  </a:txBody>
                  <a:tcPr marL="137942" marR="137942" marT="68971" marB="68971"/>
                </a:tc>
                <a:extLst>
                  <a:ext uri="{0D108BD9-81ED-4DB2-BD59-A6C34878D82A}">
                    <a16:rowId xmlns:a16="http://schemas.microsoft.com/office/drawing/2014/main" val="2770857541"/>
                  </a:ext>
                </a:extLst>
              </a:tr>
              <a:tr h="4724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0</a:t>
                      </a:r>
                    </a:p>
                  </a:txBody>
                  <a:tcPr marL="137942" marR="137942" marT="68971" marB="6897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1</a:t>
                      </a:r>
                    </a:p>
                  </a:txBody>
                  <a:tcPr marL="137942" marR="137942" marT="68971" marB="6897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1</a:t>
                      </a:r>
                    </a:p>
                  </a:txBody>
                  <a:tcPr marL="137942" marR="137942" marT="68971" marB="68971"/>
                </a:tc>
                <a:extLst>
                  <a:ext uri="{0D108BD9-81ED-4DB2-BD59-A6C34878D82A}">
                    <a16:rowId xmlns:a16="http://schemas.microsoft.com/office/drawing/2014/main" val="2290169190"/>
                  </a:ext>
                </a:extLst>
              </a:tr>
              <a:tr h="4724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1</a:t>
                      </a:r>
                    </a:p>
                  </a:txBody>
                  <a:tcPr marL="137942" marR="137942" marT="68971" marB="6897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0</a:t>
                      </a:r>
                    </a:p>
                  </a:txBody>
                  <a:tcPr marL="137942" marR="137942" marT="68971" marB="6897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1</a:t>
                      </a:r>
                    </a:p>
                  </a:txBody>
                  <a:tcPr marL="137942" marR="137942" marT="68971" marB="68971"/>
                </a:tc>
                <a:extLst>
                  <a:ext uri="{0D108BD9-81ED-4DB2-BD59-A6C34878D82A}">
                    <a16:rowId xmlns:a16="http://schemas.microsoft.com/office/drawing/2014/main" val="1589437635"/>
                  </a:ext>
                </a:extLst>
              </a:tr>
              <a:tr h="4724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1</a:t>
                      </a:r>
                    </a:p>
                  </a:txBody>
                  <a:tcPr marL="137942" marR="137942" marT="68971" marB="6897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1</a:t>
                      </a:r>
                    </a:p>
                  </a:txBody>
                  <a:tcPr marL="137942" marR="137942" marT="68971" marB="68971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1</a:t>
                      </a:r>
                    </a:p>
                  </a:txBody>
                  <a:tcPr marL="137942" marR="137942" marT="68971" marB="68971"/>
                </a:tc>
                <a:extLst>
                  <a:ext uri="{0D108BD9-81ED-4DB2-BD59-A6C34878D82A}">
                    <a16:rowId xmlns:a16="http://schemas.microsoft.com/office/drawing/2014/main" val="2023386740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1371600" y="2617894"/>
          <a:ext cx="4673601" cy="5181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5192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92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92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92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192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1928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1928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192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1928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|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371600" y="3162300"/>
          <a:ext cx="4673601" cy="5181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5192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92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92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92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192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1928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1928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192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1928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=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1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1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1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1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1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0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1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0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1" name="Straight Connector 10"/>
          <p:cNvCxnSpPr/>
          <p:nvPr/>
        </p:nvCxnSpPr>
        <p:spPr>
          <a:xfrm>
            <a:off x="1524002" y="3136054"/>
            <a:ext cx="4521199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1371600" y="2095500"/>
          <a:ext cx="4673601" cy="5181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5192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92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92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192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192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1928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1928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192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1928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1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0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22" name="Group 21"/>
          <p:cNvGrpSpPr/>
          <p:nvPr/>
        </p:nvGrpSpPr>
        <p:grpSpPr>
          <a:xfrm>
            <a:off x="1378274" y="3695706"/>
            <a:ext cx="5149616" cy="820427"/>
            <a:chOff x="1378274" y="3861282"/>
            <a:chExt cx="5149616" cy="820427"/>
          </a:xfrm>
        </p:grpSpPr>
        <p:sp>
          <p:nvSpPr>
            <p:cNvPr id="13" name="Up Arrow 12"/>
            <p:cNvSpPr/>
            <p:nvPr/>
          </p:nvSpPr>
          <p:spPr>
            <a:xfrm>
              <a:off x="2057400" y="3861282"/>
              <a:ext cx="228600" cy="383064"/>
            </a:xfrm>
            <a:prstGeom prst="upArrow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Up Arrow 13"/>
            <p:cNvSpPr/>
            <p:nvPr/>
          </p:nvSpPr>
          <p:spPr>
            <a:xfrm>
              <a:off x="2572658" y="3861282"/>
              <a:ext cx="228600" cy="383064"/>
            </a:xfrm>
            <a:prstGeom prst="upArrow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Up Arrow 14"/>
            <p:cNvSpPr/>
            <p:nvPr/>
          </p:nvSpPr>
          <p:spPr>
            <a:xfrm>
              <a:off x="3087916" y="3861282"/>
              <a:ext cx="228600" cy="383064"/>
            </a:xfrm>
            <a:prstGeom prst="upArrow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Up Arrow 15"/>
            <p:cNvSpPr/>
            <p:nvPr/>
          </p:nvSpPr>
          <p:spPr>
            <a:xfrm>
              <a:off x="3603174" y="3861282"/>
              <a:ext cx="228600" cy="383064"/>
            </a:xfrm>
            <a:prstGeom prst="upArrow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Up Arrow 16"/>
            <p:cNvSpPr/>
            <p:nvPr/>
          </p:nvSpPr>
          <p:spPr>
            <a:xfrm>
              <a:off x="4118432" y="3861282"/>
              <a:ext cx="228600" cy="383064"/>
            </a:xfrm>
            <a:prstGeom prst="upArrow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Up Arrow 17"/>
            <p:cNvSpPr/>
            <p:nvPr/>
          </p:nvSpPr>
          <p:spPr>
            <a:xfrm>
              <a:off x="4633690" y="3861282"/>
              <a:ext cx="228600" cy="383064"/>
            </a:xfrm>
            <a:prstGeom prst="upArrow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Up Arrow 18"/>
            <p:cNvSpPr/>
            <p:nvPr/>
          </p:nvSpPr>
          <p:spPr>
            <a:xfrm>
              <a:off x="5148948" y="3861282"/>
              <a:ext cx="228600" cy="383064"/>
            </a:xfrm>
            <a:prstGeom prst="upArrow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Up Arrow 19"/>
            <p:cNvSpPr/>
            <p:nvPr/>
          </p:nvSpPr>
          <p:spPr>
            <a:xfrm>
              <a:off x="5664203" y="3861282"/>
              <a:ext cx="228600" cy="383064"/>
            </a:xfrm>
            <a:prstGeom prst="upArrow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378274" y="4281599"/>
              <a:ext cx="514961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/>
                <a:t>we did several </a:t>
              </a:r>
              <a:r>
                <a:rPr lang="en-US" sz="2000" b="1" dirty="0"/>
                <a:t>independent</a:t>
              </a:r>
              <a:r>
                <a:rPr lang="en-US" sz="2000" dirty="0"/>
                <a:t> OR operations.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30326685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announcements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ym typeface="Wingdings" pitchFamily="2" charset="2"/>
              </a:rPr>
              <a:t>there are a couple Java (!) examples to go with this lecture</a:t>
            </a:r>
          </a:p>
          <a:p>
            <a:pPr lvl="1"/>
            <a:r>
              <a:rPr lang="en-US" dirty="0">
                <a:sym typeface="Wingdings" pitchFamily="2" charset="2"/>
              </a:rPr>
              <a:t>they’re on the Materials page.</a:t>
            </a:r>
          </a:p>
          <a:p>
            <a:r>
              <a:rPr lang="en-US" dirty="0">
                <a:sym typeface="Wingdings" pitchFamily="2" charset="2"/>
              </a:rPr>
              <a:t>also have you been keeping up with the exercises…?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886386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Bit shifting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130083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Bit shifting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95301"/>
            <a:ext cx="8763000" cy="533399"/>
          </a:xfrm>
        </p:spPr>
        <p:txBody>
          <a:bodyPr/>
          <a:lstStyle/>
          <a:p>
            <a:r>
              <a:rPr lang="en-US" dirty="0"/>
              <a:t>besides AND, OR, and NOT, we can </a:t>
            </a:r>
            <a:r>
              <a:rPr lang="en-US" b="1" dirty="0"/>
              <a:t>move bits around, </a:t>
            </a:r>
            <a:r>
              <a:rPr lang="en-US" dirty="0"/>
              <a:t>too.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191793" y="979486"/>
            <a:ext cx="31422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800" b="1" dirty="0">
                <a:latin typeface="Consolas" charset="0"/>
                <a:ea typeface="Consolas" charset="0"/>
                <a:cs typeface="Consolas" charset="0"/>
              </a:rPr>
              <a:t>1 1 0 0 1 1 1 1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97454" y="1770262"/>
            <a:ext cx="35365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800" b="1" dirty="0">
                <a:latin typeface="Consolas" charset="0"/>
                <a:ea typeface="Consolas" charset="0"/>
                <a:cs typeface="Consolas" charset="0"/>
              </a:rPr>
              <a:t>1 1 0 0 1 1 1 1 </a:t>
            </a:r>
            <a:r>
              <a:rPr lang="en-US" sz="2800" b="1" dirty="0">
                <a:solidFill>
                  <a:srgbClr val="FF0000"/>
                </a:solidFill>
                <a:latin typeface="Consolas" charset="0"/>
                <a:ea typeface="Consolas" charset="0"/>
                <a:cs typeface="Consolas" charset="0"/>
              </a:rPr>
              <a:t>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403116" y="2562880"/>
            <a:ext cx="39308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800" b="1" dirty="0">
                <a:latin typeface="Consolas" charset="0"/>
                <a:ea typeface="Consolas" charset="0"/>
                <a:cs typeface="Consolas" charset="0"/>
              </a:rPr>
              <a:t>1 1 0 0 1 1 1 1 </a:t>
            </a:r>
            <a:r>
              <a:rPr lang="en-US" sz="2800" b="1" dirty="0">
                <a:solidFill>
                  <a:srgbClr val="FF0000"/>
                </a:solidFill>
                <a:latin typeface="Consolas" charset="0"/>
                <a:ea typeface="Consolas" charset="0"/>
                <a:cs typeface="Consolas" charset="0"/>
              </a:rPr>
              <a:t>0 0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08777" y="3355498"/>
            <a:ext cx="43252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800" b="1" dirty="0">
                <a:latin typeface="Consolas" charset="0"/>
                <a:ea typeface="Consolas" charset="0"/>
                <a:cs typeface="Consolas" charset="0"/>
              </a:rPr>
              <a:t>1 1 0 0 1 1 1 1 </a:t>
            </a:r>
            <a:r>
              <a:rPr lang="en-US" sz="2800" b="1" dirty="0">
                <a:solidFill>
                  <a:srgbClr val="FF0000"/>
                </a:solidFill>
                <a:latin typeface="Consolas" charset="0"/>
                <a:ea typeface="Consolas" charset="0"/>
                <a:cs typeface="Consolas" charset="0"/>
              </a:rPr>
              <a:t>0 0 0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14437" y="4148116"/>
            <a:ext cx="47195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800" b="1" dirty="0">
                <a:latin typeface="Consolas" charset="0"/>
                <a:ea typeface="Consolas" charset="0"/>
                <a:cs typeface="Consolas" charset="0"/>
              </a:rPr>
              <a:t>1 1 0 0 1 1 1 1 </a:t>
            </a:r>
            <a:r>
              <a:rPr lang="en-US" sz="2800" b="1" dirty="0">
                <a:solidFill>
                  <a:srgbClr val="FF0000"/>
                </a:solidFill>
                <a:latin typeface="Consolas" charset="0"/>
                <a:ea typeface="Consolas" charset="0"/>
                <a:cs typeface="Consolas" charset="0"/>
              </a:rPr>
              <a:t>0 0 0 0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333999" y="985304"/>
            <a:ext cx="220980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if we shift these bits </a:t>
            </a:r>
            <a:r>
              <a:rPr lang="en-US" sz="2200" b="1" dirty="0"/>
              <a:t>left by 1</a:t>
            </a:r>
            <a:r>
              <a:rPr lang="mr-IN" sz="2200" b="1" dirty="0"/>
              <a:t>…</a:t>
            </a:r>
            <a:endParaRPr lang="en-US" sz="2200" dirty="0"/>
          </a:p>
        </p:txBody>
      </p:sp>
      <p:sp>
        <p:nvSpPr>
          <p:cNvPr id="13" name="TextBox 12"/>
          <p:cNvSpPr txBox="1"/>
          <p:nvPr/>
        </p:nvSpPr>
        <p:spPr>
          <a:xfrm>
            <a:off x="5333999" y="1770262"/>
            <a:ext cx="365760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we stick a </a:t>
            </a:r>
            <a:r>
              <a:rPr lang="en-US" sz="2200" b="1" dirty="0"/>
              <a:t>0</a:t>
            </a:r>
            <a:r>
              <a:rPr lang="en-US" sz="2200" dirty="0"/>
              <a:t> at the bottom.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2039393" y="1438062"/>
            <a:ext cx="3065173" cy="364194"/>
            <a:chOff x="2039393" y="1438062"/>
            <a:chExt cx="3065173" cy="364194"/>
          </a:xfrm>
        </p:grpSpPr>
        <p:cxnSp>
          <p:nvCxnSpPr>
            <p:cNvPr id="15" name="Straight Arrow Connector 14"/>
            <p:cNvCxnSpPr/>
            <p:nvPr/>
          </p:nvCxnSpPr>
          <p:spPr>
            <a:xfrm flipH="1">
              <a:off x="2039393" y="1438062"/>
              <a:ext cx="304800" cy="364194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 flipH="1">
              <a:off x="2433732" y="1438062"/>
              <a:ext cx="304800" cy="364194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 flipH="1">
              <a:off x="2828071" y="1438062"/>
              <a:ext cx="304800" cy="364194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 flipH="1">
              <a:off x="3222410" y="1438062"/>
              <a:ext cx="304800" cy="364194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>
            <a:xfrm flipH="1">
              <a:off x="3616749" y="1438062"/>
              <a:ext cx="304800" cy="364194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>
            <a:xfrm flipH="1">
              <a:off x="4011088" y="1438062"/>
              <a:ext cx="304800" cy="364194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 flipH="1">
              <a:off x="4405427" y="1438062"/>
              <a:ext cx="304800" cy="364194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>
            <a:xfrm flipH="1">
              <a:off x="4799766" y="1438062"/>
              <a:ext cx="304800" cy="364194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TextBox 23"/>
          <p:cNvSpPr txBox="1"/>
          <p:nvPr/>
        </p:nvSpPr>
        <p:spPr>
          <a:xfrm>
            <a:off x="5333998" y="2606654"/>
            <a:ext cx="365760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again!</a:t>
            </a:r>
          </a:p>
        </p:txBody>
      </p:sp>
      <p:grpSp>
        <p:nvGrpSpPr>
          <p:cNvPr id="58" name="Group 57"/>
          <p:cNvGrpSpPr/>
          <p:nvPr/>
        </p:nvGrpSpPr>
        <p:grpSpPr>
          <a:xfrm>
            <a:off x="1638801" y="2242460"/>
            <a:ext cx="3453258" cy="364194"/>
            <a:chOff x="1638801" y="2242460"/>
            <a:chExt cx="3453258" cy="364194"/>
          </a:xfrm>
        </p:grpSpPr>
        <p:cxnSp>
          <p:nvCxnSpPr>
            <p:cNvPr id="26" name="Straight Arrow Connector 25"/>
            <p:cNvCxnSpPr/>
            <p:nvPr/>
          </p:nvCxnSpPr>
          <p:spPr>
            <a:xfrm flipH="1">
              <a:off x="1638801" y="2242460"/>
              <a:ext cx="304800" cy="364194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 flipH="1">
              <a:off x="2033140" y="2242460"/>
              <a:ext cx="304800" cy="364194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 flipH="1">
              <a:off x="2427479" y="2242460"/>
              <a:ext cx="304800" cy="364194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 flipH="1">
              <a:off x="2821818" y="2242460"/>
              <a:ext cx="304800" cy="364194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 flipH="1">
              <a:off x="3216157" y="2242460"/>
              <a:ext cx="304800" cy="364194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/>
            <p:nvPr/>
          </p:nvCxnSpPr>
          <p:spPr>
            <a:xfrm flipH="1">
              <a:off x="3610496" y="2242460"/>
              <a:ext cx="304800" cy="364194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/>
            <p:nvPr/>
          </p:nvCxnSpPr>
          <p:spPr>
            <a:xfrm flipH="1">
              <a:off x="4004835" y="2242460"/>
              <a:ext cx="304800" cy="364194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/>
            <p:nvPr/>
          </p:nvCxnSpPr>
          <p:spPr>
            <a:xfrm flipH="1">
              <a:off x="4399174" y="2242460"/>
              <a:ext cx="304800" cy="364194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/>
            <p:nvPr/>
          </p:nvCxnSpPr>
          <p:spPr>
            <a:xfrm flipH="1">
              <a:off x="4787259" y="2242460"/>
              <a:ext cx="304800" cy="364194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Group 56"/>
          <p:cNvGrpSpPr/>
          <p:nvPr/>
        </p:nvGrpSpPr>
        <p:grpSpPr>
          <a:xfrm>
            <a:off x="1288398" y="3046858"/>
            <a:ext cx="3802827" cy="364194"/>
            <a:chOff x="1288398" y="3046858"/>
            <a:chExt cx="3802827" cy="364194"/>
          </a:xfrm>
        </p:grpSpPr>
        <p:cxnSp>
          <p:nvCxnSpPr>
            <p:cNvPr id="35" name="Straight Arrow Connector 34"/>
            <p:cNvCxnSpPr/>
            <p:nvPr/>
          </p:nvCxnSpPr>
          <p:spPr>
            <a:xfrm flipH="1">
              <a:off x="1637967" y="3046858"/>
              <a:ext cx="304800" cy="364194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/>
            <p:nvPr/>
          </p:nvCxnSpPr>
          <p:spPr>
            <a:xfrm flipH="1">
              <a:off x="2032306" y="3046858"/>
              <a:ext cx="304800" cy="364194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/>
            <p:nvPr/>
          </p:nvCxnSpPr>
          <p:spPr>
            <a:xfrm flipH="1">
              <a:off x="2426645" y="3046858"/>
              <a:ext cx="304800" cy="364194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/>
            <p:nvPr/>
          </p:nvCxnSpPr>
          <p:spPr>
            <a:xfrm flipH="1">
              <a:off x="2820984" y="3046858"/>
              <a:ext cx="304800" cy="364194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Arrow Connector 38"/>
            <p:cNvCxnSpPr/>
            <p:nvPr/>
          </p:nvCxnSpPr>
          <p:spPr>
            <a:xfrm flipH="1">
              <a:off x="3215323" y="3046858"/>
              <a:ext cx="304800" cy="364194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/>
            <p:nvPr/>
          </p:nvCxnSpPr>
          <p:spPr>
            <a:xfrm flipH="1">
              <a:off x="3609662" y="3046858"/>
              <a:ext cx="304800" cy="364194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/>
            <p:cNvCxnSpPr/>
            <p:nvPr/>
          </p:nvCxnSpPr>
          <p:spPr>
            <a:xfrm flipH="1">
              <a:off x="4004001" y="3046858"/>
              <a:ext cx="304800" cy="364194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/>
            <p:cNvCxnSpPr/>
            <p:nvPr/>
          </p:nvCxnSpPr>
          <p:spPr>
            <a:xfrm flipH="1">
              <a:off x="4398340" y="3046858"/>
              <a:ext cx="304800" cy="364194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/>
            <p:nvPr/>
          </p:nvCxnSpPr>
          <p:spPr>
            <a:xfrm flipH="1">
              <a:off x="4786425" y="3046858"/>
              <a:ext cx="304800" cy="364194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/>
            <p:nvPr/>
          </p:nvCxnSpPr>
          <p:spPr>
            <a:xfrm flipH="1">
              <a:off x="1288398" y="3046858"/>
              <a:ext cx="304800" cy="364194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6" name="Group 55"/>
          <p:cNvGrpSpPr/>
          <p:nvPr/>
        </p:nvGrpSpPr>
        <p:grpSpPr>
          <a:xfrm>
            <a:off x="907400" y="3820414"/>
            <a:ext cx="4197166" cy="371116"/>
            <a:chOff x="907400" y="3820414"/>
            <a:chExt cx="4197166" cy="371116"/>
          </a:xfrm>
        </p:grpSpPr>
        <p:cxnSp>
          <p:nvCxnSpPr>
            <p:cNvPr id="45" name="Straight Arrow Connector 44"/>
            <p:cNvCxnSpPr/>
            <p:nvPr/>
          </p:nvCxnSpPr>
          <p:spPr>
            <a:xfrm flipH="1">
              <a:off x="1651308" y="3820414"/>
              <a:ext cx="304800" cy="364194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/>
            <p:nvPr/>
          </p:nvCxnSpPr>
          <p:spPr>
            <a:xfrm flipH="1">
              <a:off x="2045647" y="3820414"/>
              <a:ext cx="304800" cy="364194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/>
            <p:nvPr/>
          </p:nvCxnSpPr>
          <p:spPr>
            <a:xfrm flipH="1">
              <a:off x="2439986" y="3820414"/>
              <a:ext cx="304800" cy="364194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/>
            <p:nvPr/>
          </p:nvCxnSpPr>
          <p:spPr>
            <a:xfrm flipH="1">
              <a:off x="2834325" y="3820414"/>
              <a:ext cx="304800" cy="364194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/>
            <p:nvPr/>
          </p:nvCxnSpPr>
          <p:spPr>
            <a:xfrm flipH="1">
              <a:off x="3228664" y="3820414"/>
              <a:ext cx="304800" cy="364194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Arrow Connector 49"/>
            <p:cNvCxnSpPr/>
            <p:nvPr/>
          </p:nvCxnSpPr>
          <p:spPr>
            <a:xfrm flipH="1">
              <a:off x="3623003" y="3820414"/>
              <a:ext cx="304800" cy="364194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Arrow Connector 50"/>
            <p:cNvCxnSpPr/>
            <p:nvPr/>
          </p:nvCxnSpPr>
          <p:spPr>
            <a:xfrm flipH="1">
              <a:off x="4017342" y="3820414"/>
              <a:ext cx="304800" cy="364194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Arrow Connector 51"/>
            <p:cNvCxnSpPr/>
            <p:nvPr/>
          </p:nvCxnSpPr>
          <p:spPr>
            <a:xfrm flipH="1">
              <a:off x="4411681" y="3820414"/>
              <a:ext cx="304800" cy="364194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Arrow Connector 52"/>
            <p:cNvCxnSpPr/>
            <p:nvPr/>
          </p:nvCxnSpPr>
          <p:spPr>
            <a:xfrm flipH="1">
              <a:off x="4799766" y="3820414"/>
              <a:ext cx="304800" cy="364194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Arrow Connector 53"/>
            <p:cNvCxnSpPr/>
            <p:nvPr/>
          </p:nvCxnSpPr>
          <p:spPr>
            <a:xfrm flipH="1">
              <a:off x="1250716" y="3827336"/>
              <a:ext cx="304800" cy="364194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Arrow Connector 54"/>
            <p:cNvCxnSpPr/>
            <p:nvPr/>
          </p:nvCxnSpPr>
          <p:spPr>
            <a:xfrm flipH="1">
              <a:off x="907400" y="3820414"/>
              <a:ext cx="304800" cy="364194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9" name="TextBox 58"/>
          <p:cNvSpPr txBox="1"/>
          <p:nvPr/>
        </p:nvSpPr>
        <p:spPr>
          <a:xfrm>
            <a:off x="5333998" y="3365243"/>
            <a:ext cx="365760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AGAIN!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5333998" y="4157861"/>
            <a:ext cx="365760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/>
              <a:t>AGAIN!!!!</a:t>
            </a:r>
          </a:p>
        </p:txBody>
      </p:sp>
    </p:spTree>
    <p:extLst>
      <p:ext uri="{BB962C8B-B14F-4D97-AF65-F5344CB8AC3E}">
        <p14:creationId xmlns:p14="http://schemas.microsoft.com/office/powerpoint/2010/main" val="69414395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24" grpId="0"/>
      <p:bldP spid="59" grpId="0"/>
      <p:bldP spid="6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irect Access Storage 10"/>
          <p:cNvSpPr/>
          <p:nvPr/>
        </p:nvSpPr>
        <p:spPr>
          <a:xfrm rot="16200000">
            <a:off x="15020" y="3625994"/>
            <a:ext cx="1341561" cy="1176172"/>
          </a:xfrm>
          <a:prstGeom prst="flowChartMagneticDru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endParaRPr lang="en-US" sz="2000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Left-shifting in C/Java and MIPS </a:t>
            </a:r>
            <a:r>
              <a:rPr lang="en-US" sz="1600" dirty="0"/>
              <a:t>(animated)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95301"/>
            <a:ext cx="8763000" cy="2362199"/>
          </a:xfrm>
        </p:spPr>
        <p:txBody>
          <a:bodyPr/>
          <a:lstStyle/>
          <a:p>
            <a:r>
              <a:rPr lang="en-US" dirty="0"/>
              <a:t>C/Java/Python/etc. use the &lt;&lt; operator for left shift:</a:t>
            </a:r>
          </a:p>
          <a:p>
            <a:pPr marL="0" indent="0">
              <a:buNone/>
            </a:pPr>
            <a:r>
              <a:rPr lang="en-US" sz="2800" b="1" dirty="0">
                <a:latin typeface="Consolas" charset="0"/>
                <a:ea typeface="Consolas" charset="0"/>
                <a:cs typeface="Consolas" charset="0"/>
              </a:rPr>
              <a:t>  B = A &lt;&lt; 4; </a:t>
            </a:r>
            <a:r>
              <a:rPr lang="en-US" sz="2800" i="1" dirty="0">
                <a:solidFill>
                  <a:schemeClr val="accent3">
                    <a:lumMod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// B = A shifted left 4 bits</a:t>
            </a:r>
          </a:p>
          <a:p>
            <a:r>
              <a:rPr lang="en-US" dirty="0"/>
              <a:t>MIPS has the </a:t>
            </a:r>
            <a:r>
              <a:rPr lang="en-US" b="1" dirty="0" err="1"/>
              <a:t>sll</a:t>
            </a:r>
            <a:r>
              <a:rPr lang="en-US" dirty="0"/>
              <a:t> (</a:t>
            </a:r>
            <a:r>
              <a:rPr lang="en-US" b="1" dirty="0"/>
              <a:t>S</a:t>
            </a:r>
            <a:r>
              <a:rPr lang="en-US" dirty="0"/>
              <a:t>hift </a:t>
            </a:r>
            <a:r>
              <a:rPr lang="en-US" b="1" dirty="0"/>
              <a:t>L</a:t>
            </a:r>
            <a:r>
              <a:rPr lang="en-US" dirty="0"/>
              <a:t>eft </a:t>
            </a:r>
            <a:r>
              <a:rPr lang="en-US" b="1" dirty="0"/>
              <a:t>L</a:t>
            </a:r>
            <a:r>
              <a:rPr lang="en-US" dirty="0"/>
              <a:t>ogical) instruction:</a:t>
            </a:r>
          </a:p>
          <a:p>
            <a:pPr marL="0" indent="0">
              <a:buNone/>
            </a:pPr>
            <a:r>
              <a:rPr lang="en-US" sz="2800" b="1" dirty="0"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2800" b="1" dirty="0" err="1">
                <a:solidFill>
                  <a:srgbClr val="FF0000"/>
                </a:solidFill>
                <a:latin typeface="Consolas" charset="0"/>
                <a:ea typeface="Consolas" charset="0"/>
                <a:cs typeface="Consolas" charset="0"/>
              </a:rPr>
              <a:t>sll</a:t>
            </a:r>
            <a:r>
              <a:rPr lang="en-US" sz="2800" b="1" dirty="0">
                <a:solidFill>
                  <a:srgbClr val="FF000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800" b="1" dirty="0">
                <a:latin typeface="Consolas" charset="0"/>
                <a:ea typeface="Consolas" charset="0"/>
                <a:cs typeface="Consolas" charset="0"/>
              </a:rPr>
              <a:t>t2, t0, 4 </a:t>
            </a:r>
            <a:r>
              <a:rPr lang="en-US" sz="2800" i="1" dirty="0">
                <a:solidFill>
                  <a:schemeClr val="accent3">
                    <a:lumMod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# t2 = t0 &lt;&lt; 4</a:t>
            </a:r>
          </a:p>
          <a:p>
            <a:r>
              <a:rPr lang="en-US" dirty="0"/>
              <a:t>but wait. if the bottom 4 bits of the result are now 0s</a:t>
            </a:r>
            <a:r>
              <a:rPr lang="mr-IN" dirty="0"/>
              <a:t>…</a:t>
            </a:r>
            <a:endParaRPr lang="en-US" dirty="0"/>
          </a:p>
          <a:p>
            <a:pPr lvl="1"/>
            <a:r>
              <a:rPr lang="mr-IN" dirty="0"/>
              <a:t>…</a:t>
            </a:r>
            <a:r>
              <a:rPr lang="en-US" dirty="0"/>
              <a:t>what happened to the </a:t>
            </a:r>
            <a:r>
              <a:rPr lang="en-US" i="1" dirty="0"/>
              <a:t>top</a:t>
            </a:r>
            <a:r>
              <a:rPr lang="en-US" dirty="0"/>
              <a:t> 4 bits?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619317" y="2828156"/>
            <a:ext cx="688367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b="1" dirty="0">
                <a:latin typeface="Consolas" charset="0"/>
                <a:ea typeface="Consolas" charset="0"/>
                <a:cs typeface="Consolas" charset="0"/>
              </a:rPr>
              <a:t>0000 0000 1111 1100 1101 1100 1111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85800" y="2828156"/>
            <a:ext cx="10034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b="1" dirty="0">
                <a:latin typeface="Consolas" charset="0"/>
                <a:ea typeface="Consolas" charset="0"/>
                <a:cs typeface="Consolas" charset="0"/>
              </a:rPr>
              <a:t>0011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9601200" y="2828156"/>
            <a:ext cx="10034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b="1" dirty="0">
                <a:solidFill>
                  <a:srgbClr val="FF0000"/>
                </a:solidFill>
                <a:latin typeface="Consolas" charset="0"/>
                <a:ea typeface="Consolas" charset="0"/>
                <a:cs typeface="Consolas" charset="0"/>
              </a:rPr>
              <a:t>0000</a:t>
            </a:r>
          </a:p>
        </p:txBody>
      </p:sp>
      <p:sp>
        <p:nvSpPr>
          <p:cNvPr id="10" name="Direct Access Storage 9"/>
          <p:cNvSpPr/>
          <p:nvPr/>
        </p:nvSpPr>
        <p:spPr>
          <a:xfrm rot="16200000">
            <a:off x="126833" y="3737807"/>
            <a:ext cx="1117935" cy="1176172"/>
          </a:xfrm>
          <a:custGeom>
            <a:avLst/>
            <a:gdLst>
              <a:gd name="connsiteX0" fmla="*/ 1667 w 10000"/>
              <a:gd name="connsiteY0" fmla="*/ 0 h 10000"/>
              <a:gd name="connsiteX1" fmla="*/ 8333 w 10000"/>
              <a:gd name="connsiteY1" fmla="*/ 0 h 10000"/>
              <a:gd name="connsiteX2" fmla="*/ 10000 w 10000"/>
              <a:gd name="connsiteY2" fmla="*/ 5000 h 10000"/>
              <a:gd name="connsiteX3" fmla="*/ 8333 w 10000"/>
              <a:gd name="connsiteY3" fmla="*/ 10000 h 10000"/>
              <a:gd name="connsiteX4" fmla="*/ 1667 w 10000"/>
              <a:gd name="connsiteY4" fmla="*/ 10000 h 10000"/>
              <a:gd name="connsiteX5" fmla="*/ 0 w 10000"/>
              <a:gd name="connsiteY5" fmla="*/ 5000 h 10000"/>
              <a:gd name="connsiteX6" fmla="*/ 1667 w 10000"/>
              <a:gd name="connsiteY6" fmla="*/ 0 h 10000"/>
              <a:gd name="connsiteX0" fmla="*/ 8333 w 10000"/>
              <a:gd name="connsiteY0" fmla="*/ 10000 h 10000"/>
              <a:gd name="connsiteX1" fmla="*/ 6666 w 10000"/>
              <a:gd name="connsiteY1" fmla="*/ 5000 h 10000"/>
              <a:gd name="connsiteX2" fmla="*/ 8333 w 10000"/>
              <a:gd name="connsiteY2" fmla="*/ 0 h 10000"/>
              <a:gd name="connsiteX0" fmla="*/ 1667 w 10000"/>
              <a:gd name="connsiteY0" fmla="*/ 0 h 10000"/>
              <a:gd name="connsiteX1" fmla="*/ 8333 w 10000"/>
              <a:gd name="connsiteY1" fmla="*/ 0 h 10000"/>
              <a:gd name="connsiteX2" fmla="*/ 10000 w 10000"/>
              <a:gd name="connsiteY2" fmla="*/ 5000 h 10000"/>
              <a:gd name="connsiteX3" fmla="*/ 8333 w 10000"/>
              <a:gd name="connsiteY3" fmla="*/ 10000 h 10000"/>
              <a:gd name="connsiteX4" fmla="*/ 1667 w 10000"/>
              <a:gd name="connsiteY4" fmla="*/ 10000 h 10000"/>
              <a:gd name="connsiteX5" fmla="*/ 0 w 10000"/>
              <a:gd name="connsiteY5" fmla="*/ 5000 h 10000"/>
              <a:gd name="connsiteX6" fmla="*/ 1667 w 10000"/>
              <a:gd name="connsiteY6" fmla="*/ 0 h 10000"/>
              <a:gd name="connsiteX0" fmla="*/ 1667 w 10682"/>
              <a:gd name="connsiteY0" fmla="*/ 0 h 10000"/>
              <a:gd name="connsiteX1" fmla="*/ 8333 w 10682"/>
              <a:gd name="connsiteY1" fmla="*/ 0 h 10000"/>
              <a:gd name="connsiteX2" fmla="*/ 10000 w 10682"/>
              <a:gd name="connsiteY2" fmla="*/ 5000 h 10000"/>
              <a:gd name="connsiteX3" fmla="*/ 8333 w 10682"/>
              <a:gd name="connsiteY3" fmla="*/ 10000 h 10000"/>
              <a:gd name="connsiteX4" fmla="*/ 1667 w 10682"/>
              <a:gd name="connsiteY4" fmla="*/ 10000 h 10000"/>
              <a:gd name="connsiteX5" fmla="*/ 0 w 10682"/>
              <a:gd name="connsiteY5" fmla="*/ 5000 h 10000"/>
              <a:gd name="connsiteX6" fmla="*/ 1667 w 10682"/>
              <a:gd name="connsiteY6" fmla="*/ 0 h 10000"/>
              <a:gd name="connsiteX0" fmla="*/ 8333 w 10682"/>
              <a:gd name="connsiteY0" fmla="*/ 10000 h 10000"/>
              <a:gd name="connsiteX1" fmla="*/ 6666 w 10682"/>
              <a:gd name="connsiteY1" fmla="*/ 5000 h 10000"/>
              <a:gd name="connsiteX2" fmla="*/ 8333 w 10682"/>
              <a:gd name="connsiteY2" fmla="*/ 0 h 10000"/>
              <a:gd name="connsiteX0" fmla="*/ 8333 w 10682"/>
              <a:gd name="connsiteY0" fmla="*/ 10000 h 10000"/>
              <a:gd name="connsiteX1" fmla="*/ 1667 w 10682"/>
              <a:gd name="connsiteY1" fmla="*/ 10000 h 10000"/>
              <a:gd name="connsiteX2" fmla="*/ 0 w 10682"/>
              <a:gd name="connsiteY2" fmla="*/ 5000 h 10000"/>
              <a:gd name="connsiteX3" fmla="*/ 1667 w 10682"/>
              <a:gd name="connsiteY3" fmla="*/ 0 h 10000"/>
              <a:gd name="connsiteX4" fmla="*/ 8333 w 10682"/>
              <a:gd name="connsiteY4" fmla="*/ 0 h 10000"/>
              <a:gd name="connsiteX5" fmla="*/ 10682 w 10682"/>
              <a:gd name="connsiteY5" fmla="*/ 5777 h 10000"/>
              <a:gd name="connsiteX0" fmla="*/ 1667 w 10000"/>
              <a:gd name="connsiteY0" fmla="*/ 0 h 10000"/>
              <a:gd name="connsiteX1" fmla="*/ 8333 w 10000"/>
              <a:gd name="connsiteY1" fmla="*/ 0 h 10000"/>
              <a:gd name="connsiteX2" fmla="*/ 10000 w 10000"/>
              <a:gd name="connsiteY2" fmla="*/ 5000 h 10000"/>
              <a:gd name="connsiteX3" fmla="*/ 8333 w 10000"/>
              <a:gd name="connsiteY3" fmla="*/ 10000 h 10000"/>
              <a:gd name="connsiteX4" fmla="*/ 1667 w 10000"/>
              <a:gd name="connsiteY4" fmla="*/ 10000 h 10000"/>
              <a:gd name="connsiteX5" fmla="*/ 0 w 10000"/>
              <a:gd name="connsiteY5" fmla="*/ 5000 h 10000"/>
              <a:gd name="connsiteX6" fmla="*/ 1667 w 10000"/>
              <a:gd name="connsiteY6" fmla="*/ 0 h 10000"/>
              <a:gd name="connsiteX0" fmla="*/ 8333 w 10000"/>
              <a:gd name="connsiteY0" fmla="*/ 10000 h 10000"/>
              <a:gd name="connsiteX1" fmla="*/ 6666 w 10000"/>
              <a:gd name="connsiteY1" fmla="*/ 5000 h 10000"/>
              <a:gd name="connsiteX2" fmla="*/ 8333 w 10000"/>
              <a:gd name="connsiteY2" fmla="*/ 0 h 10000"/>
              <a:gd name="connsiteX0" fmla="*/ 8333 w 10000"/>
              <a:gd name="connsiteY0" fmla="*/ 10000 h 10000"/>
              <a:gd name="connsiteX1" fmla="*/ 1667 w 10000"/>
              <a:gd name="connsiteY1" fmla="*/ 10000 h 10000"/>
              <a:gd name="connsiteX2" fmla="*/ 0 w 10000"/>
              <a:gd name="connsiteY2" fmla="*/ 5000 h 10000"/>
              <a:gd name="connsiteX3" fmla="*/ 1667 w 10000"/>
              <a:gd name="connsiteY3" fmla="*/ 0 h 10000"/>
              <a:gd name="connsiteX4" fmla="*/ 8333 w 10000"/>
              <a:gd name="connsiteY4" fmla="*/ 0 h 10000"/>
              <a:gd name="connsiteX0" fmla="*/ 1667 w 8538"/>
              <a:gd name="connsiteY0" fmla="*/ 0 h 10000"/>
              <a:gd name="connsiteX1" fmla="*/ 8333 w 8538"/>
              <a:gd name="connsiteY1" fmla="*/ 0 h 10000"/>
              <a:gd name="connsiteX2" fmla="*/ 6781 w 8538"/>
              <a:gd name="connsiteY2" fmla="*/ 5000 h 10000"/>
              <a:gd name="connsiteX3" fmla="*/ 8333 w 8538"/>
              <a:gd name="connsiteY3" fmla="*/ 10000 h 10000"/>
              <a:gd name="connsiteX4" fmla="*/ 1667 w 8538"/>
              <a:gd name="connsiteY4" fmla="*/ 10000 h 10000"/>
              <a:gd name="connsiteX5" fmla="*/ 0 w 8538"/>
              <a:gd name="connsiteY5" fmla="*/ 5000 h 10000"/>
              <a:gd name="connsiteX6" fmla="*/ 1667 w 8538"/>
              <a:gd name="connsiteY6" fmla="*/ 0 h 10000"/>
              <a:gd name="connsiteX0" fmla="*/ 8333 w 8538"/>
              <a:gd name="connsiteY0" fmla="*/ 10000 h 10000"/>
              <a:gd name="connsiteX1" fmla="*/ 6666 w 8538"/>
              <a:gd name="connsiteY1" fmla="*/ 5000 h 10000"/>
              <a:gd name="connsiteX2" fmla="*/ 8333 w 8538"/>
              <a:gd name="connsiteY2" fmla="*/ 0 h 10000"/>
              <a:gd name="connsiteX0" fmla="*/ 8333 w 8538"/>
              <a:gd name="connsiteY0" fmla="*/ 10000 h 10000"/>
              <a:gd name="connsiteX1" fmla="*/ 1667 w 8538"/>
              <a:gd name="connsiteY1" fmla="*/ 10000 h 10000"/>
              <a:gd name="connsiteX2" fmla="*/ 0 w 8538"/>
              <a:gd name="connsiteY2" fmla="*/ 5000 h 10000"/>
              <a:gd name="connsiteX3" fmla="*/ 1667 w 8538"/>
              <a:gd name="connsiteY3" fmla="*/ 0 h 10000"/>
              <a:gd name="connsiteX4" fmla="*/ 8333 w 8538"/>
              <a:gd name="connsiteY4" fmla="*/ 0 h 10000"/>
              <a:gd name="connsiteX0" fmla="*/ 1952 w 10000"/>
              <a:gd name="connsiteY0" fmla="*/ 0 h 10000"/>
              <a:gd name="connsiteX1" fmla="*/ 9760 w 10000"/>
              <a:gd name="connsiteY1" fmla="*/ 0 h 10000"/>
              <a:gd name="connsiteX2" fmla="*/ 7942 w 10000"/>
              <a:gd name="connsiteY2" fmla="*/ 5000 h 10000"/>
              <a:gd name="connsiteX3" fmla="*/ 9760 w 10000"/>
              <a:gd name="connsiteY3" fmla="*/ 10000 h 10000"/>
              <a:gd name="connsiteX4" fmla="*/ 1952 w 10000"/>
              <a:gd name="connsiteY4" fmla="*/ 10000 h 10000"/>
              <a:gd name="connsiteX5" fmla="*/ 0 w 10000"/>
              <a:gd name="connsiteY5" fmla="*/ 5000 h 10000"/>
              <a:gd name="connsiteX6" fmla="*/ 1952 w 10000"/>
              <a:gd name="connsiteY6" fmla="*/ 0 h 10000"/>
              <a:gd name="connsiteX0" fmla="*/ 9760 w 10000"/>
              <a:gd name="connsiteY0" fmla="*/ 10000 h 10000"/>
              <a:gd name="connsiteX1" fmla="*/ 7807 w 10000"/>
              <a:gd name="connsiteY1" fmla="*/ 5000 h 10000"/>
              <a:gd name="connsiteX2" fmla="*/ 9760 w 10000"/>
              <a:gd name="connsiteY2" fmla="*/ 0 h 10000"/>
              <a:gd name="connsiteX0" fmla="*/ 9760 w 10000"/>
              <a:gd name="connsiteY0" fmla="*/ 10000 h 10000"/>
              <a:gd name="connsiteX1" fmla="*/ 1952 w 10000"/>
              <a:gd name="connsiteY1" fmla="*/ 10000 h 10000"/>
              <a:gd name="connsiteX2" fmla="*/ 0 w 10000"/>
              <a:gd name="connsiteY2" fmla="*/ 5000 h 10000"/>
              <a:gd name="connsiteX3" fmla="*/ 1952 w 10000"/>
              <a:gd name="connsiteY3" fmla="*/ 0 h 10000"/>
              <a:gd name="connsiteX4" fmla="*/ 9760 w 10000"/>
              <a:gd name="connsiteY4" fmla="*/ 0 h 10000"/>
              <a:gd name="connsiteX0" fmla="*/ 1952 w 9760"/>
              <a:gd name="connsiteY0" fmla="*/ 0 h 10000"/>
              <a:gd name="connsiteX1" fmla="*/ 9760 w 9760"/>
              <a:gd name="connsiteY1" fmla="*/ 0 h 10000"/>
              <a:gd name="connsiteX2" fmla="*/ 7942 w 9760"/>
              <a:gd name="connsiteY2" fmla="*/ 5000 h 10000"/>
              <a:gd name="connsiteX3" fmla="*/ 9760 w 9760"/>
              <a:gd name="connsiteY3" fmla="*/ 10000 h 10000"/>
              <a:gd name="connsiteX4" fmla="*/ 1952 w 9760"/>
              <a:gd name="connsiteY4" fmla="*/ 10000 h 10000"/>
              <a:gd name="connsiteX5" fmla="*/ 0 w 9760"/>
              <a:gd name="connsiteY5" fmla="*/ 5000 h 10000"/>
              <a:gd name="connsiteX6" fmla="*/ 1952 w 9760"/>
              <a:gd name="connsiteY6" fmla="*/ 0 h 10000"/>
              <a:gd name="connsiteX0" fmla="*/ 9760 w 9760"/>
              <a:gd name="connsiteY0" fmla="*/ 10000 h 10000"/>
              <a:gd name="connsiteX1" fmla="*/ 7807 w 9760"/>
              <a:gd name="connsiteY1" fmla="*/ 5000 h 10000"/>
              <a:gd name="connsiteX2" fmla="*/ 9760 w 9760"/>
              <a:gd name="connsiteY2" fmla="*/ 0 h 10000"/>
              <a:gd name="connsiteX0" fmla="*/ 9760 w 9760"/>
              <a:gd name="connsiteY0" fmla="*/ 10000 h 10000"/>
              <a:gd name="connsiteX1" fmla="*/ 1952 w 9760"/>
              <a:gd name="connsiteY1" fmla="*/ 10000 h 10000"/>
              <a:gd name="connsiteX2" fmla="*/ 0 w 9760"/>
              <a:gd name="connsiteY2" fmla="*/ 5000 h 10000"/>
              <a:gd name="connsiteX3" fmla="*/ 1952 w 9760"/>
              <a:gd name="connsiteY3" fmla="*/ 0 h 10000"/>
              <a:gd name="connsiteX4" fmla="*/ 9760 w 9760"/>
              <a:gd name="connsiteY4" fmla="*/ 0 h 10000"/>
              <a:gd name="connsiteX0" fmla="*/ 2000 w 10000"/>
              <a:gd name="connsiteY0" fmla="*/ 0 h 10000"/>
              <a:gd name="connsiteX1" fmla="*/ 10000 w 10000"/>
              <a:gd name="connsiteY1" fmla="*/ 0 h 10000"/>
              <a:gd name="connsiteX2" fmla="*/ 8137 w 10000"/>
              <a:gd name="connsiteY2" fmla="*/ 5000 h 10000"/>
              <a:gd name="connsiteX3" fmla="*/ 10000 w 10000"/>
              <a:gd name="connsiteY3" fmla="*/ 10000 h 10000"/>
              <a:gd name="connsiteX4" fmla="*/ 2000 w 10000"/>
              <a:gd name="connsiteY4" fmla="*/ 10000 h 10000"/>
              <a:gd name="connsiteX5" fmla="*/ 0 w 10000"/>
              <a:gd name="connsiteY5" fmla="*/ 5000 h 10000"/>
              <a:gd name="connsiteX6" fmla="*/ 2000 w 10000"/>
              <a:gd name="connsiteY6" fmla="*/ 0 h 10000"/>
              <a:gd name="connsiteX0" fmla="*/ 10000 w 10000"/>
              <a:gd name="connsiteY0" fmla="*/ 10000 h 10000"/>
              <a:gd name="connsiteX1" fmla="*/ 7999 w 10000"/>
              <a:gd name="connsiteY1" fmla="*/ 5000 h 10000"/>
              <a:gd name="connsiteX2" fmla="*/ 10000 w 10000"/>
              <a:gd name="connsiteY2" fmla="*/ 0 h 10000"/>
              <a:gd name="connsiteX0" fmla="*/ 10000 w 10000"/>
              <a:gd name="connsiteY0" fmla="*/ 10000 h 10000"/>
              <a:gd name="connsiteX1" fmla="*/ 2000 w 10000"/>
              <a:gd name="connsiteY1" fmla="*/ 10000 h 10000"/>
              <a:gd name="connsiteX2" fmla="*/ 0 w 10000"/>
              <a:gd name="connsiteY2" fmla="*/ 5000 h 10000"/>
              <a:gd name="connsiteX3" fmla="*/ 2000 w 10000"/>
              <a:gd name="connsiteY3" fmla="*/ 0 h 10000"/>
              <a:gd name="connsiteX4" fmla="*/ 10000 w 10000"/>
              <a:gd name="connsiteY4" fmla="*/ 0 h 10000"/>
              <a:gd name="connsiteX0" fmla="*/ 2000 w 10000"/>
              <a:gd name="connsiteY0" fmla="*/ 0 h 10000"/>
              <a:gd name="connsiteX1" fmla="*/ 10000 w 10000"/>
              <a:gd name="connsiteY1" fmla="*/ 0 h 10000"/>
              <a:gd name="connsiteX2" fmla="*/ 8137 w 10000"/>
              <a:gd name="connsiteY2" fmla="*/ 5000 h 10000"/>
              <a:gd name="connsiteX3" fmla="*/ 10000 w 10000"/>
              <a:gd name="connsiteY3" fmla="*/ 10000 h 10000"/>
              <a:gd name="connsiteX4" fmla="*/ 2000 w 10000"/>
              <a:gd name="connsiteY4" fmla="*/ 10000 h 10000"/>
              <a:gd name="connsiteX5" fmla="*/ 0 w 10000"/>
              <a:gd name="connsiteY5" fmla="*/ 5000 h 10000"/>
              <a:gd name="connsiteX6" fmla="*/ 2000 w 10000"/>
              <a:gd name="connsiteY6" fmla="*/ 0 h 10000"/>
              <a:gd name="connsiteX0" fmla="*/ 10000 w 10000"/>
              <a:gd name="connsiteY0" fmla="*/ 10000 h 10000"/>
              <a:gd name="connsiteX1" fmla="*/ 7772 w 10000"/>
              <a:gd name="connsiteY1" fmla="*/ 5000 h 10000"/>
              <a:gd name="connsiteX2" fmla="*/ 10000 w 10000"/>
              <a:gd name="connsiteY2" fmla="*/ 0 h 10000"/>
              <a:gd name="connsiteX0" fmla="*/ 10000 w 10000"/>
              <a:gd name="connsiteY0" fmla="*/ 10000 h 10000"/>
              <a:gd name="connsiteX1" fmla="*/ 2000 w 10000"/>
              <a:gd name="connsiteY1" fmla="*/ 10000 h 10000"/>
              <a:gd name="connsiteX2" fmla="*/ 0 w 10000"/>
              <a:gd name="connsiteY2" fmla="*/ 5000 h 10000"/>
              <a:gd name="connsiteX3" fmla="*/ 2000 w 10000"/>
              <a:gd name="connsiteY3" fmla="*/ 0 h 10000"/>
              <a:gd name="connsiteX4" fmla="*/ 10000 w 10000"/>
              <a:gd name="connsiteY4" fmla="*/ 0 h 10000"/>
              <a:gd name="connsiteX0" fmla="*/ 2000 w 10000"/>
              <a:gd name="connsiteY0" fmla="*/ 0 h 10000"/>
              <a:gd name="connsiteX1" fmla="*/ 10000 w 10000"/>
              <a:gd name="connsiteY1" fmla="*/ 0 h 10000"/>
              <a:gd name="connsiteX2" fmla="*/ 8137 w 10000"/>
              <a:gd name="connsiteY2" fmla="*/ 5000 h 10000"/>
              <a:gd name="connsiteX3" fmla="*/ 10000 w 10000"/>
              <a:gd name="connsiteY3" fmla="*/ 10000 h 10000"/>
              <a:gd name="connsiteX4" fmla="*/ 2000 w 10000"/>
              <a:gd name="connsiteY4" fmla="*/ 10000 h 10000"/>
              <a:gd name="connsiteX5" fmla="*/ 0 w 10000"/>
              <a:gd name="connsiteY5" fmla="*/ 5000 h 10000"/>
              <a:gd name="connsiteX6" fmla="*/ 2000 w 10000"/>
              <a:gd name="connsiteY6" fmla="*/ 0 h 10000"/>
              <a:gd name="connsiteX0" fmla="*/ 10000 w 10000"/>
              <a:gd name="connsiteY0" fmla="*/ 10000 h 10000"/>
              <a:gd name="connsiteX1" fmla="*/ 8075 w 10000"/>
              <a:gd name="connsiteY1" fmla="*/ 5000 h 10000"/>
              <a:gd name="connsiteX2" fmla="*/ 10000 w 10000"/>
              <a:gd name="connsiteY2" fmla="*/ 0 h 10000"/>
              <a:gd name="connsiteX0" fmla="*/ 10000 w 10000"/>
              <a:gd name="connsiteY0" fmla="*/ 10000 h 10000"/>
              <a:gd name="connsiteX1" fmla="*/ 2000 w 10000"/>
              <a:gd name="connsiteY1" fmla="*/ 10000 h 10000"/>
              <a:gd name="connsiteX2" fmla="*/ 0 w 10000"/>
              <a:gd name="connsiteY2" fmla="*/ 5000 h 10000"/>
              <a:gd name="connsiteX3" fmla="*/ 2000 w 10000"/>
              <a:gd name="connsiteY3" fmla="*/ 0 h 10000"/>
              <a:gd name="connsiteX4" fmla="*/ 10000 w 10000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 stroke="0" extrusionOk="0">
                <a:moveTo>
                  <a:pt x="2000" y="0"/>
                </a:moveTo>
                <a:lnTo>
                  <a:pt x="10000" y="0"/>
                </a:lnTo>
                <a:cubicBezTo>
                  <a:pt x="8152" y="1152"/>
                  <a:pt x="8137" y="2239"/>
                  <a:pt x="8137" y="5000"/>
                </a:cubicBezTo>
                <a:cubicBezTo>
                  <a:pt x="8137" y="7761"/>
                  <a:pt x="8757" y="9352"/>
                  <a:pt x="10000" y="10000"/>
                </a:cubicBezTo>
                <a:lnTo>
                  <a:pt x="2000" y="10000"/>
                </a:lnTo>
                <a:cubicBezTo>
                  <a:pt x="895" y="10000"/>
                  <a:pt x="0" y="7761"/>
                  <a:pt x="0" y="5000"/>
                </a:cubicBezTo>
                <a:cubicBezTo>
                  <a:pt x="0" y="2239"/>
                  <a:pt x="895" y="0"/>
                  <a:pt x="2000" y="0"/>
                </a:cubicBezTo>
                <a:close/>
              </a:path>
              <a:path w="10000" h="10000" fill="none" extrusionOk="0">
                <a:moveTo>
                  <a:pt x="10000" y="10000"/>
                </a:moveTo>
                <a:cubicBezTo>
                  <a:pt x="8894" y="10000"/>
                  <a:pt x="8075" y="7761"/>
                  <a:pt x="8075" y="5000"/>
                </a:cubicBezTo>
                <a:cubicBezTo>
                  <a:pt x="8075" y="2239"/>
                  <a:pt x="8894" y="0"/>
                  <a:pt x="10000" y="0"/>
                </a:cubicBezTo>
              </a:path>
              <a:path w="10000" h="10000" fill="none">
                <a:moveTo>
                  <a:pt x="10000" y="10000"/>
                </a:moveTo>
                <a:lnTo>
                  <a:pt x="2000" y="10000"/>
                </a:lnTo>
                <a:cubicBezTo>
                  <a:pt x="895" y="10000"/>
                  <a:pt x="0" y="7761"/>
                  <a:pt x="0" y="5000"/>
                </a:cubicBezTo>
                <a:cubicBezTo>
                  <a:pt x="0" y="2239"/>
                  <a:pt x="895" y="0"/>
                  <a:pt x="2000" y="0"/>
                </a:cubicBezTo>
                <a:lnTo>
                  <a:pt x="10000" y="0"/>
                </a:lnTo>
              </a:path>
            </a:pathLst>
          </a:cu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n-US" sz="2000" b="1" dirty="0"/>
              <a:t>Bit Bucket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905000" y="3523948"/>
            <a:ext cx="37989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the bit bucket is not a real place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124200" y="3954835"/>
            <a:ext cx="27809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it's a programmer joke ok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85968A2-3F05-114E-BAAD-DE723F789147}"/>
              </a:ext>
            </a:extLst>
          </p:cNvPr>
          <p:cNvSpPr txBox="1"/>
          <p:nvPr/>
        </p:nvSpPr>
        <p:spPr>
          <a:xfrm>
            <a:off x="2383872" y="4375965"/>
            <a:ext cx="622672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/>
              <a:t>bits that get "shifted off" the top are </a:t>
            </a:r>
            <a:r>
              <a:rPr lang="en-US" sz="2200" b="1" dirty="0">
                <a:solidFill>
                  <a:srgbClr val="FF0000"/>
                </a:solidFill>
              </a:rPr>
              <a:t>discarded.</a:t>
            </a:r>
            <a:r>
              <a:rPr lang="en-US" sz="2200" dirty="0"/>
              <a:t> this is really a kind of </a:t>
            </a:r>
            <a:r>
              <a:rPr lang="en-US" sz="2200" b="1" dirty="0"/>
              <a:t>truncation, </a:t>
            </a:r>
            <a:r>
              <a:rPr lang="en-US" sz="2200" dirty="0"/>
              <a:t>and </a:t>
            </a:r>
            <a:r>
              <a:rPr lang="en-US" sz="2200" i="1" dirty="0"/>
              <a:t>may or may not</a:t>
            </a:r>
            <a:r>
              <a:rPr lang="en-US" sz="2200" dirty="0"/>
              <a:t> lead to strange results!</a:t>
            </a:r>
          </a:p>
        </p:txBody>
      </p:sp>
    </p:spTree>
    <p:extLst>
      <p:ext uri="{BB962C8B-B14F-4D97-AF65-F5344CB8AC3E}">
        <p14:creationId xmlns:p14="http://schemas.microsoft.com/office/powerpoint/2010/main" val="13149468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4.44444E-6 L -0.175 -0.00056 " pathEditMode="relative" rAng="0" ptsTypes="AA">
                                      <p:cBhvr>
                                        <p:cTn id="18" dur="3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50" y="-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"/>
                            </p:stCondLst>
                            <p:childTnLst>
                              <p:par>
                                <p:cTn id="20" presetID="42" presetClass="path" presetSubtype="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4.44444E-6 L -0.05347 0.00027 " pathEditMode="relative" rAng="0" ptsTypes="AA">
                                      <p:cBhvr>
                                        <p:cTn id="21" dur="2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74" y="0"/>
                                    </p:animMotion>
                                  </p:childTnLst>
                                </p:cTn>
                              </p:par>
                              <p:par>
                                <p:cTn id="22" presetID="42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4.44444E-6 L -0.05295 0.00027 " pathEditMode="relative" rAng="0" ptsTypes="AA">
                                      <p:cBhvr>
                                        <p:cTn id="23" dur="2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5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42" presetClass="path" presetSubtype="0" ac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295 0.00027 L -0.05486 0.22611 " pathEditMode="relative" rAng="0" ptsTypes="AA">
                                      <p:cBhvr>
                                        <p:cTn id="26" dur="3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" y="11278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8" presetClass="emph" presetSubtype="0" ac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Rot by="-10800000">
                                      <p:cBhvr>
                                        <p:cTn id="28" dur="3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7" grpId="0"/>
      <p:bldP spid="7" grpId="1"/>
      <p:bldP spid="8" grpId="0"/>
      <p:bldP spid="8" grpId="1"/>
      <p:bldP spid="8" grpId="2"/>
      <p:bldP spid="8" grpId="3"/>
      <p:bldP spid="9" grpId="0"/>
      <p:bldP spid="10" grpId="0" animBg="1"/>
      <p:bldP spid="12" grpId="0"/>
      <p:bldP spid="13" grpId="0"/>
      <p:bldP spid="1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So… what does it DO?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95301"/>
            <a:ext cx="8991600" cy="533399"/>
          </a:xfrm>
        </p:spPr>
        <p:txBody>
          <a:bodyPr/>
          <a:lstStyle/>
          <a:p>
            <a:r>
              <a:rPr lang="en-US" dirty="0"/>
              <a:t>let's start with a value like 5 and shift left and see what happens.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23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57200" y="1028700"/>
          <a:ext cx="4023360" cy="10363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11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16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Binary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Decimal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00000101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57200" y="2065020"/>
          <a:ext cx="2011680" cy="51816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2011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00001010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2468880" y="2065020"/>
          <a:ext cx="2011680" cy="51816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2011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457200" y="2583180"/>
          <a:ext cx="2011680" cy="51816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2011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00010100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2468880" y="2583180"/>
          <a:ext cx="2011680" cy="51816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2011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457200" y="3101340"/>
          <a:ext cx="2011680" cy="51816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2011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00101000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2468880" y="3101340"/>
          <a:ext cx="2011680" cy="51816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2011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40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457200" y="3620560"/>
          <a:ext cx="2011680" cy="51816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2011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01010000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2468880" y="3620560"/>
          <a:ext cx="2011680" cy="51816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2011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80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8" name="TextBox 17"/>
          <p:cNvSpPr txBox="1"/>
          <p:nvPr/>
        </p:nvSpPr>
        <p:spPr>
          <a:xfrm>
            <a:off x="4776893" y="1159609"/>
            <a:ext cx="307167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/>
              <a:t>why is this happening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276442" y="1634132"/>
            <a:ext cx="3526415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200" dirty="0"/>
              <a:t>well uh... what if I gave you</a:t>
            </a:r>
            <a:br>
              <a:rPr lang="en-US" sz="2200" dirty="0"/>
            </a:br>
            <a:r>
              <a:rPr lang="en-US" sz="3600" b="1" dirty="0"/>
              <a:t>49018853</a:t>
            </a:r>
            <a:endParaRPr lang="en-US" sz="22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4648200" y="2626816"/>
            <a:ext cx="420544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how do you multiply that by 10?</a:t>
            </a:r>
            <a:endParaRPr lang="en-US" sz="22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5105400" y="3051776"/>
            <a:ext cx="114646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/>
              <a:t>by 100?</a:t>
            </a:r>
            <a:endParaRPr lang="en-US" sz="22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5511068" y="3439893"/>
            <a:ext cx="160332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by 100000?</a:t>
            </a:r>
            <a:endParaRPr lang="en-US" sz="22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5245797" y="3948476"/>
            <a:ext cx="358770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/>
              <a:t>something </a:t>
            </a:r>
            <a:r>
              <a:rPr lang="en-US" sz="2200" b="1" dirty="0"/>
              <a:t>very similar</a:t>
            </a:r>
            <a:r>
              <a:rPr lang="en-US" sz="2200" dirty="0"/>
              <a:t> is happening here!</a:t>
            </a:r>
            <a:endParaRPr lang="en-US" sz="2200" b="1" dirty="0"/>
          </a:p>
        </p:txBody>
      </p:sp>
    </p:spTree>
    <p:extLst>
      <p:ext uri="{BB962C8B-B14F-4D97-AF65-F5344CB8AC3E}">
        <p14:creationId xmlns:p14="http://schemas.microsoft.com/office/powerpoint/2010/main" val="198525801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nsolas" charset="0"/>
                <a:ea typeface="Consolas" charset="0"/>
                <a:cs typeface="Consolas" charset="0"/>
              </a:rPr>
              <a:t>a &lt;&lt; n</a:t>
            </a:r>
            <a:r>
              <a:rPr lang="en-US" dirty="0"/>
              <a:t> == a × 2</a:t>
            </a:r>
            <a:r>
              <a:rPr lang="en-US" baseline="30000" dirty="0"/>
              <a:t>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shifting left by </a:t>
            </a:r>
            <a:r>
              <a:rPr lang="en-US" b="1" i="1" dirty="0">
                <a:solidFill>
                  <a:srgbClr val="FF0000"/>
                </a:solidFill>
              </a:rPr>
              <a:t>n</a:t>
            </a:r>
            <a:r>
              <a:rPr lang="en-US" b="1" dirty="0">
                <a:solidFill>
                  <a:srgbClr val="FF0000"/>
                </a:solidFill>
              </a:rPr>
              <a:t> is the same as multiplying by 2</a:t>
            </a:r>
            <a:r>
              <a:rPr lang="en-US" b="1" baseline="30000" dirty="0">
                <a:solidFill>
                  <a:srgbClr val="FF0000"/>
                </a:solidFill>
              </a:rPr>
              <a:t>n</a:t>
            </a:r>
            <a:r>
              <a:rPr lang="en-US" b="1" dirty="0">
                <a:solidFill>
                  <a:srgbClr val="FF0000"/>
                </a:solidFill>
              </a:rPr>
              <a:t>.</a:t>
            </a:r>
          </a:p>
          <a:p>
            <a:pPr lvl="1"/>
            <a:r>
              <a:rPr lang="en-US" dirty="0"/>
              <a:t>you probably learned this as "moving the decimal point…"</a:t>
            </a:r>
          </a:p>
          <a:p>
            <a:pPr lvl="1"/>
            <a:r>
              <a:rPr lang="en-US" dirty="0"/>
              <a:t>and moving the decimal point </a:t>
            </a:r>
            <a:r>
              <a:rPr lang="en-US" i="1" dirty="0"/>
              <a:t>right</a:t>
            </a:r>
            <a:r>
              <a:rPr lang="en-US" dirty="0"/>
              <a:t> is like shifting the digits </a:t>
            </a:r>
            <a:r>
              <a:rPr lang="en-US" i="1" dirty="0"/>
              <a:t>left.</a:t>
            </a:r>
          </a:p>
          <a:p>
            <a:r>
              <a:rPr lang="en-US" dirty="0"/>
              <a:t>to quickly calculate powers of 2, shift 1 left by the desired exponent.</a:t>
            </a:r>
          </a:p>
          <a:p>
            <a:pPr lvl="1"/>
            <a:r>
              <a:rPr lang="en-US" dirty="0"/>
              <a:t>e.g.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(1 &lt;&lt; 5) == 1 × 2</a:t>
            </a:r>
            <a:r>
              <a:rPr lang="en-US" b="1" baseline="30000" dirty="0">
                <a:latin typeface="Consolas" panose="020B0609020204030204" pitchFamily="49" charset="0"/>
                <a:cs typeface="Consolas" panose="020B0609020204030204" pitchFamily="49" charset="0"/>
              </a:rPr>
              <a:t>5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==</a:t>
            </a:r>
            <a:r>
              <a:rPr lang="en-US" b="1" baseline="30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2</a:t>
            </a:r>
            <a:r>
              <a:rPr lang="en-US" b="1" baseline="30000" dirty="0">
                <a:latin typeface="Consolas" panose="020B0609020204030204" pitchFamily="49" charset="0"/>
                <a:cs typeface="Consolas" panose="020B0609020204030204" pitchFamily="49" charset="0"/>
              </a:rPr>
              <a:t>5</a:t>
            </a:r>
            <a:endParaRPr lang="en-US" b="1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/>
              <a:t>with bit shifting, we're moving the </a:t>
            </a:r>
            <a:r>
              <a:rPr lang="en-US" b="1" dirty="0"/>
              <a:t>binary point </a:t>
            </a:r>
            <a:r>
              <a:rPr lang="en-US" sz="1100" dirty="0"/>
              <a:t>(yes, really)</a:t>
            </a:r>
            <a:endParaRPr lang="en-US" dirty="0"/>
          </a:p>
          <a:p>
            <a:r>
              <a:rPr lang="en-US" b="1" dirty="0"/>
              <a:t>shifting is </a:t>
            </a:r>
            <a:r>
              <a:rPr lang="en-US" b="1" i="1" dirty="0"/>
              <a:t>very</a:t>
            </a:r>
            <a:r>
              <a:rPr lang="en-US" b="1" dirty="0"/>
              <a:t> fast on most CPUs!</a:t>
            </a:r>
          </a:p>
          <a:p>
            <a:pPr lvl="1"/>
            <a:r>
              <a:rPr lang="en-US" dirty="0"/>
              <a:t>way faster than multiplication in any case</a:t>
            </a:r>
          </a:p>
          <a:p>
            <a:pPr lvl="1"/>
            <a:r>
              <a:rPr lang="en-US" dirty="0"/>
              <a:t>HLL compilers will try </a:t>
            </a:r>
            <a:r>
              <a:rPr lang="en-US" i="1" dirty="0"/>
              <a:t>really</a:t>
            </a:r>
            <a:r>
              <a:rPr lang="en-US" dirty="0"/>
              <a:t> hard to replace "multiplication by a constant" with shifts and adds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0778224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&lt;_&lt;   &gt;_&gt;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95301"/>
            <a:ext cx="8763000" cy="457199"/>
          </a:xfrm>
        </p:spPr>
        <p:txBody>
          <a:bodyPr/>
          <a:lstStyle/>
          <a:p>
            <a:r>
              <a:rPr lang="en-US" dirty="0"/>
              <a:t>we can </a:t>
            </a:r>
            <a:r>
              <a:rPr lang="en-US" b="1" dirty="0"/>
              <a:t>shift right, too.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980907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latin typeface="Consolas" charset="0"/>
                <a:ea typeface="Consolas" charset="0"/>
                <a:cs typeface="Consolas" charset="0"/>
              </a:rPr>
              <a:t>0 0 1 1 0 0 0 0 0 0 0 0 1 1 1 1 1 1 0 0 1 1 0 1 1 1 0 0 1 1 1 1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0" y="1325846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Consolas" charset="0"/>
                <a:ea typeface="Consolas" charset="0"/>
                <a:cs typeface="Consolas" charset="0"/>
              </a:rPr>
              <a:t>0 </a:t>
            </a:r>
            <a:r>
              <a:rPr lang="en-US" sz="2000" b="1" dirty="0">
                <a:latin typeface="Consolas" charset="0"/>
                <a:ea typeface="Consolas" charset="0"/>
                <a:cs typeface="Consolas" charset="0"/>
              </a:rPr>
              <a:t>0 0 1 1 0 0 0 0 0 0 0 0 1 1 1 1 1 1 0 0 1 1 0 1 1 1 0 0 1 1 1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0" y="1666569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Consolas" charset="0"/>
                <a:ea typeface="Consolas" charset="0"/>
                <a:cs typeface="Consolas" charset="0"/>
              </a:rPr>
              <a:t>0 0 </a:t>
            </a:r>
            <a:r>
              <a:rPr lang="en-US" sz="2000" b="1" dirty="0">
                <a:latin typeface="Consolas" charset="0"/>
                <a:ea typeface="Consolas" charset="0"/>
                <a:cs typeface="Consolas" charset="0"/>
              </a:rPr>
              <a:t>0 0 1 1 0 0 0 0 0 0 0 0 1 1 1 1 1 1 0 0 1 1 0 1 1 1 0 0 1 1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0" y="2007292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Consolas" charset="0"/>
                <a:ea typeface="Consolas" charset="0"/>
                <a:cs typeface="Consolas" charset="0"/>
              </a:rPr>
              <a:t>0 0 0 </a:t>
            </a:r>
            <a:r>
              <a:rPr lang="en-US" sz="2000" b="1" dirty="0">
                <a:latin typeface="Consolas" charset="0"/>
                <a:ea typeface="Consolas" charset="0"/>
                <a:cs typeface="Consolas" charset="0"/>
              </a:rPr>
              <a:t>0 0 1 1 0 0 0 0 0 0 0 0 1 1 1 1 1 1 0 0 1 1 0 1 1 1 0 0 1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0" y="2348015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Consolas" charset="0"/>
                <a:ea typeface="Consolas" charset="0"/>
                <a:cs typeface="Consolas" charset="0"/>
              </a:rPr>
              <a:t>0 0 0 0 </a:t>
            </a:r>
            <a:r>
              <a:rPr lang="en-US" sz="2000" b="1" dirty="0">
                <a:latin typeface="Consolas" charset="0"/>
                <a:ea typeface="Consolas" charset="0"/>
                <a:cs typeface="Consolas" charset="0"/>
              </a:rPr>
              <a:t>0 0 1 1 0 0 0 0 0 0 0 0 1 1 1 1 1 1 0 0 1 1 0 1 1 1 0 0</a:t>
            </a:r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152400" y="2748125"/>
            <a:ext cx="8763000" cy="5665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57175" indent="-257175" algn="l" defTabSz="822960" rtl="0" eaLnBrk="1" latinLnBrk="0" hangingPunct="1">
              <a:spcBef>
                <a:spcPts val="0"/>
              </a:spcBef>
              <a:buSzPct val="100000"/>
              <a:buFont typeface="Trebuchet MS" pitchFamily="34" charset="0"/>
              <a:buChar char="●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5780" indent="-257175" algn="l" defTabSz="822960" rtl="0" eaLnBrk="1" latinLnBrk="0" hangingPunct="1">
              <a:spcBef>
                <a:spcPts val="0"/>
              </a:spcBef>
              <a:buFont typeface="Courier New" pitchFamily="49" charset="0"/>
              <a:buChar char="o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72955" indent="-250032" algn="l" defTabSz="822960" rtl="0" eaLnBrk="1" latinLnBrk="0" hangingPunct="1">
              <a:spcBef>
                <a:spcPts val="0"/>
              </a:spcBef>
              <a:buFont typeface="Wingdings" pitchFamily="2" charset="2"/>
              <a:buChar char="§"/>
              <a:tabLst/>
              <a:defRPr sz="2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31558" indent="-257175" algn="l" defTabSz="822960" rtl="0" eaLnBrk="1" latinLnBrk="0" hangingPunct="1">
              <a:spcBef>
                <a:spcPts val="0"/>
              </a:spcBef>
              <a:buFont typeface="Arial" pitchFamily="34" charset="0"/>
              <a:buChar char="–"/>
              <a:tabLst/>
              <a:defRPr sz="2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85875" indent="-254318" algn="l" defTabSz="822960" rtl="0" eaLnBrk="1" latinLnBrk="0" hangingPunct="1">
              <a:spcBef>
                <a:spcPts val="0"/>
              </a:spcBef>
              <a:buFont typeface="Arial" pitchFamily="34" charset="0"/>
              <a:buChar char="»"/>
              <a:defRPr sz="2200" b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63140" indent="-205740" algn="l" defTabSz="82296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74620" indent="-205740" algn="l" defTabSz="82296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86100" indent="-205740" algn="l" defTabSz="82296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97580" indent="-205740" algn="l" defTabSz="82296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 uses &gt;&gt;, Java uses &gt;&gt;&gt;, MIPS uses </a:t>
            </a:r>
            <a:r>
              <a:rPr lang="en-US" b="1" dirty="0" err="1"/>
              <a:t>srl</a:t>
            </a:r>
            <a:r>
              <a:rPr lang="en-US" b="1" dirty="0"/>
              <a:t> </a:t>
            </a:r>
            <a:r>
              <a:rPr lang="en-US" dirty="0"/>
              <a:t>(</a:t>
            </a:r>
            <a:r>
              <a:rPr lang="en-US" b="1" dirty="0"/>
              <a:t>S</a:t>
            </a:r>
            <a:r>
              <a:rPr lang="en-US" dirty="0"/>
              <a:t>hift </a:t>
            </a:r>
            <a:r>
              <a:rPr lang="en-US" b="1" dirty="0"/>
              <a:t>R</a:t>
            </a:r>
            <a:r>
              <a:rPr lang="en-US" dirty="0"/>
              <a:t>ight </a:t>
            </a:r>
            <a:r>
              <a:rPr lang="en-US" b="1" dirty="0"/>
              <a:t>L</a:t>
            </a:r>
            <a:r>
              <a:rPr lang="en-US" dirty="0"/>
              <a:t>ogical).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2000" y="3468544"/>
            <a:ext cx="3259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32 bits on a slide is a bit much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915E96A-A98E-6A4D-85E3-7DD1451B182A}"/>
              </a:ext>
            </a:extLst>
          </p:cNvPr>
          <p:cNvSpPr txBox="1"/>
          <p:nvPr/>
        </p:nvSpPr>
        <p:spPr>
          <a:xfrm>
            <a:off x="2286859" y="4303206"/>
            <a:ext cx="567969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200" dirty="0"/>
              <a:t>well if shifting left is like multiplying, then…?</a:t>
            </a:r>
          </a:p>
        </p:txBody>
      </p:sp>
    </p:spTree>
    <p:extLst>
      <p:ext uri="{BB962C8B-B14F-4D97-AF65-F5344CB8AC3E}">
        <p14:creationId xmlns:p14="http://schemas.microsoft.com/office/powerpoint/2010/main" val="364341596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nsolas" charset="0"/>
                <a:ea typeface="Consolas" charset="0"/>
                <a:cs typeface="Consolas" charset="0"/>
              </a:rPr>
              <a:t>a &gt;&gt;&gt; n</a:t>
            </a:r>
            <a:r>
              <a:rPr lang="en-US" dirty="0"/>
              <a:t> == a ÷ 2</a:t>
            </a:r>
            <a:r>
              <a:rPr lang="en-US" baseline="30000" dirty="0"/>
              <a:t>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95301"/>
            <a:ext cx="8991600" cy="533399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shifting right by </a:t>
            </a:r>
            <a:r>
              <a:rPr lang="en-US" b="1" i="1" dirty="0">
                <a:solidFill>
                  <a:srgbClr val="FF0000"/>
                </a:solidFill>
              </a:rPr>
              <a:t>n</a:t>
            </a:r>
            <a:r>
              <a:rPr lang="en-US" b="1" dirty="0">
                <a:solidFill>
                  <a:srgbClr val="FF0000"/>
                </a:solidFill>
              </a:rPr>
              <a:t> is the same as dividing by 2</a:t>
            </a:r>
            <a:r>
              <a:rPr lang="en-US" b="1" baseline="30000" dirty="0">
                <a:solidFill>
                  <a:srgbClr val="FF0000"/>
                </a:solidFill>
              </a:rPr>
              <a:t>n</a:t>
            </a:r>
            <a:r>
              <a:rPr lang="en-US" b="1" dirty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26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57200" y="1028700"/>
          <a:ext cx="4023360" cy="5181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11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16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Binary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/>
                        <a:t>Decimal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457200" y="3098696"/>
          <a:ext cx="2011680" cy="51816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2011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00001010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2468880" y="3098696"/>
          <a:ext cx="2011680" cy="51816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2011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457200" y="2584369"/>
          <a:ext cx="2011680" cy="51816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2011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00010100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2468880" y="2584369"/>
          <a:ext cx="2011680" cy="51816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2011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457200" y="2063900"/>
          <a:ext cx="2011680" cy="51816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2011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00101000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2468880" y="2063900"/>
          <a:ext cx="2011680" cy="51816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2011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40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457200" y="1544216"/>
          <a:ext cx="2011680" cy="51816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2011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01010000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/>
        </p:nvGraphicFramePr>
        <p:xfrm>
          <a:off x="2468880" y="1544216"/>
          <a:ext cx="2011680" cy="51816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2011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80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57200" y="3613023"/>
          <a:ext cx="2011680" cy="51816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2011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00000101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2468880" y="3609190"/>
          <a:ext cx="2011680" cy="51816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2011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dirty="0"/>
                        <a:t>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/>
        </p:nvGraphicFramePr>
        <p:xfrm>
          <a:off x="457200" y="4131922"/>
          <a:ext cx="2011680" cy="51816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2011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00000010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6" name="Table 25"/>
          <p:cNvGraphicFramePr>
            <a:graphicFrameLocks noGrp="1"/>
          </p:cNvGraphicFramePr>
          <p:nvPr/>
        </p:nvGraphicFramePr>
        <p:xfrm>
          <a:off x="2468880" y="4128089"/>
          <a:ext cx="2011680" cy="51816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2011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/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5075496" y="1251694"/>
            <a:ext cx="361130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/>
              <a:t>that's what integer division gives us too, right?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524709" y="2300252"/>
            <a:ext cx="300595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b="1" dirty="0">
                <a:latin typeface="Consolas" charset="0"/>
                <a:ea typeface="Consolas" charset="0"/>
                <a:cs typeface="Consolas" charset="0"/>
              </a:rPr>
              <a:t>5 / 2 == 2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283C446-936A-5749-BADC-B707AB2D3B72}"/>
              </a:ext>
            </a:extLst>
          </p:cNvPr>
          <p:cNvSpPr txBox="1"/>
          <p:nvPr/>
        </p:nvSpPr>
        <p:spPr>
          <a:xfrm>
            <a:off x="4800339" y="3383107"/>
            <a:ext cx="427913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/>
              <a:t>but soon we'll see that right-shifting and division can sometimes </a:t>
            </a:r>
            <a:r>
              <a:rPr lang="en-US" sz="2200" b="1" dirty="0">
                <a:solidFill>
                  <a:srgbClr val="FF0000"/>
                </a:solidFill>
              </a:rPr>
              <a:t>disagree.</a:t>
            </a:r>
            <a:endParaRPr lang="en-US" sz="2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21942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2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Signed numbers messing things up again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95301"/>
            <a:ext cx="8763000" cy="457199"/>
          </a:xfrm>
        </p:spPr>
        <p:txBody>
          <a:bodyPr>
            <a:normAutofit/>
          </a:bodyPr>
          <a:lstStyle/>
          <a:p>
            <a:r>
              <a:rPr lang="en-US" dirty="0"/>
              <a:t>since they use the MSB as the sign bit, we have a problem.</a:t>
            </a:r>
            <a:endParaRPr lang="en-US" b="1" i="1" dirty="0"/>
          </a:p>
          <a:p>
            <a:endParaRPr lang="en-US" b="1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28600" y="1390333"/>
            <a:ext cx="32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Consolas" charset="0"/>
                <a:ea typeface="Consolas" charset="0"/>
                <a:cs typeface="Consolas" charset="0"/>
              </a:rPr>
              <a:t>1 0 1 0 1 1 0 0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28600" y="1786975"/>
            <a:ext cx="32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Consolas" charset="0"/>
                <a:ea typeface="Consolas" charset="0"/>
                <a:cs typeface="Consolas" charset="0"/>
              </a:rPr>
              <a:t>0 </a:t>
            </a:r>
            <a:r>
              <a:rPr lang="en-US" sz="2800" b="1" dirty="0">
                <a:latin typeface="Consolas" charset="0"/>
                <a:ea typeface="Consolas" charset="0"/>
                <a:cs typeface="Consolas" charset="0"/>
              </a:rPr>
              <a:t>1 0 1 0 1 1 0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28600" y="2183617"/>
            <a:ext cx="32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Consolas" charset="0"/>
                <a:ea typeface="Consolas" charset="0"/>
                <a:cs typeface="Consolas" charset="0"/>
              </a:rPr>
              <a:t>0 0 </a:t>
            </a:r>
            <a:r>
              <a:rPr lang="en-US" sz="2800" b="1" dirty="0">
                <a:latin typeface="Consolas" charset="0"/>
                <a:ea typeface="Consolas" charset="0"/>
                <a:cs typeface="Consolas" charset="0"/>
              </a:rPr>
              <a:t>1 0 1 0 1 1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352800" y="1385243"/>
            <a:ext cx="1274462" cy="523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Consolas" charset="0"/>
                <a:ea typeface="Consolas" charset="0"/>
                <a:cs typeface="Consolas" charset="0"/>
              </a:rPr>
              <a:t>= 172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352800" y="1781885"/>
            <a:ext cx="1274462" cy="523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B050"/>
                </a:solidFill>
                <a:latin typeface="Consolas" charset="0"/>
                <a:ea typeface="Consolas" charset="0"/>
                <a:cs typeface="Consolas" charset="0"/>
              </a:rPr>
              <a:t>=  86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352800" y="2178527"/>
            <a:ext cx="1274462" cy="523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B050"/>
                </a:solidFill>
                <a:latin typeface="Consolas" charset="0"/>
                <a:ea typeface="Consolas" charset="0"/>
                <a:cs typeface="Consolas" charset="0"/>
              </a:rPr>
              <a:t>=  43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4800600" y="1385243"/>
            <a:ext cx="1274462" cy="523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Consolas" charset="0"/>
                <a:ea typeface="Consolas" charset="0"/>
                <a:cs typeface="Consolas" charset="0"/>
              </a:rPr>
              <a:t>= -84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800600" y="1781885"/>
            <a:ext cx="1274462" cy="523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Consolas" charset="0"/>
                <a:ea typeface="Consolas" charset="0"/>
                <a:cs typeface="Consolas" charset="0"/>
              </a:rPr>
              <a:t>=  86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800600" y="2178527"/>
            <a:ext cx="1274462" cy="523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Consolas" charset="0"/>
                <a:ea typeface="Consolas" charset="0"/>
                <a:cs typeface="Consolas" charset="0"/>
              </a:rPr>
              <a:t>=  43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228600" y="3522196"/>
            <a:ext cx="32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Consolas" charset="0"/>
                <a:ea typeface="Consolas" charset="0"/>
                <a:cs typeface="Consolas" charset="0"/>
              </a:rPr>
              <a:t>1 0 1 0 1 1 0 0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228600" y="3918838"/>
            <a:ext cx="32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Consolas" charset="0"/>
                <a:ea typeface="Consolas" charset="0"/>
                <a:cs typeface="Consolas" charset="0"/>
              </a:rPr>
              <a:t>1 </a:t>
            </a:r>
            <a:r>
              <a:rPr lang="en-US" sz="2800" b="1" dirty="0">
                <a:latin typeface="Consolas" charset="0"/>
                <a:ea typeface="Consolas" charset="0"/>
                <a:cs typeface="Consolas" charset="0"/>
              </a:rPr>
              <a:t>1 0 1 0 1 1 0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228600" y="4315480"/>
            <a:ext cx="3200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Consolas" charset="0"/>
                <a:ea typeface="Consolas" charset="0"/>
                <a:cs typeface="Consolas" charset="0"/>
              </a:rPr>
              <a:t>1 1 </a:t>
            </a:r>
            <a:r>
              <a:rPr lang="en-US" sz="2800" b="1" dirty="0">
                <a:latin typeface="Consolas" charset="0"/>
                <a:ea typeface="Consolas" charset="0"/>
                <a:cs typeface="Consolas" charset="0"/>
              </a:rPr>
              <a:t>1 0 1 0 1 1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4800600" y="3517106"/>
            <a:ext cx="1274462" cy="523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Consolas" charset="0"/>
                <a:ea typeface="Consolas" charset="0"/>
                <a:cs typeface="Consolas" charset="0"/>
              </a:rPr>
              <a:t>= -84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4800600" y="3913748"/>
            <a:ext cx="1274462" cy="523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B050"/>
                </a:solidFill>
                <a:latin typeface="Consolas" charset="0"/>
                <a:ea typeface="Consolas" charset="0"/>
                <a:cs typeface="Consolas" charset="0"/>
              </a:rPr>
              <a:t>= -42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800600" y="4310390"/>
            <a:ext cx="1274462" cy="523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B050"/>
                </a:solidFill>
                <a:latin typeface="Consolas" charset="0"/>
                <a:ea typeface="Consolas" charset="0"/>
                <a:cs typeface="Consolas" charset="0"/>
              </a:rPr>
              <a:t>= -21</a:t>
            </a:r>
          </a:p>
        </p:txBody>
      </p:sp>
      <p:sp>
        <p:nvSpPr>
          <p:cNvPr id="4" name="Rectangle 3"/>
          <p:cNvSpPr/>
          <p:nvPr/>
        </p:nvSpPr>
        <p:spPr>
          <a:xfrm>
            <a:off x="1243486" y="4833609"/>
            <a:ext cx="680942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200" dirty="0"/>
              <a:t>Java uses &gt;&gt;, MIPS uses </a:t>
            </a:r>
            <a:r>
              <a:rPr lang="en-US" sz="2200" b="1" dirty="0" err="1"/>
              <a:t>sra</a:t>
            </a:r>
            <a:r>
              <a:rPr lang="en-US" sz="2200" b="1" dirty="0"/>
              <a:t> </a:t>
            </a:r>
            <a:r>
              <a:rPr lang="en-US" sz="2200" dirty="0"/>
              <a:t>(</a:t>
            </a:r>
            <a:r>
              <a:rPr lang="en-US" sz="2200" b="1" dirty="0"/>
              <a:t>S</a:t>
            </a:r>
            <a:r>
              <a:rPr lang="en-US" sz="2200" dirty="0"/>
              <a:t>hift </a:t>
            </a:r>
            <a:r>
              <a:rPr lang="en-US" sz="2200" b="1" dirty="0"/>
              <a:t>R</a:t>
            </a:r>
            <a:r>
              <a:rPr lang="en-US" sz="2200" dirty="0"/>
              <a:t>ight </a:t>
            </a:r>
            <a:r>
              <a:rPr lang="en-US" sz="2200" b="1" dirty="0"/>
              <a:t>A</a:t>
            </a:r>
            <a:r>
              <a:rPr lang="en-US" sz="2200" dirty="0"/>
              <a:t>rithmetic)</a:t>
            </a:r>
            <a:endParaRPr lang="en-US" sz="2200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240039" y="952500"/>
            <a:ext cx="317752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/>
              <a:t>if we shift this right</a:t>
            </a:r>
            <a:r>
              <a:rPr lang="mr-IN" sz="2200" dirty="0"/>
              <a:t>…</a:t>
            </a:r>
            <a:endParaRPr lang="en-US" sz="2200" dirty="0"/>
          </a:p>
        </p:txBody>
      </p:sp>
      <p:sp>
        <p:nvSpPr>
          <p:cNvPr id="49" name="TextBox 48"/>
          <p:cNvSpPr txBox="1"/>
          <p:nvPr/>
        </p:nvSpPr>
        <p:spPr>
          <a:xfrm>
            <a:off x="3320649" y="952500"/>
            <a:ext cx="154299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/>
              <a:t>Unsigned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4766733" y="952500"/>
            <a:ext cx="154299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/>
              <a:t>Signed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5943600" y="1818643"/>
            <a:ext cx="276413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/>
              <a:t>well that's a little unfortunate.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1320800" y="2732065"/>
            <a:ext cx="6426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/>
              <a:t>Arithmetic Right Shift</a:t>
            </a:r>
            <a:r>
              <a:rPr lang="en-US" sz="2200" dirty="0"/>
              <a:t> is used for signed numbers: it "smears" the sign bit into the top bits.</a:t>
            </a:r>
            <a:endParaRPr lang="en-US" sz="2200" b="1" dirty="0"/>
          </a:p>
        </p:txBody>
      </p:sp>
    </p:spTree>
    <p:extLst>
      <p:ext uri="{BB962C8B-B14F-4D97-AF65-F5344CB8AC3E}">
        <p14:creationId xmlns:p14="http://schemas.microsoft.com/office/powerpoint/2010/main" val="78230945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1" grpId="0"/>
      <p:bldP spid="21" grpId="0"/>
      <p:bldP spid="22" grpId="0"/>
      <p:bldP spid="23" grpId="0"/>
      <p:bldP spid="26" grpId="0"/>
      <p:bldP spid="27" grpId="0"/>
      <p:bldP spid="28" grpId="0"/>
      <p:bldP spid="38" grpId="0"/>
      <p:bldP spid="39" grpId="0"/>
      <p:bldP spid="40" grpId="0"/>
      <p:bldP spid="44" grpId="0"/>
      <p:bldP spid="45" grpId="0"/>
      <p:bldP spid="46" grpId="0"/>
      <p:bldP spid="4" grpId="0"/>
      <p:bldP spid="47" grpId="0"/>
      <p:bldP spid="49" grpId="0"/>
      <p:bldP spid="50" grpId="0"/>
      <p:bldP spid="51" grpId="0"/>
      <p:bldP spid="5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Uh oh, they're fighting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95301"/>
            <a:ext cx="8991600" cy="609599"/>
          </a:xfrm>
        </p:spPr>
        <p:txBody>
          <a:bodyPr/>
          <a:lstStyle/>
          <a:p>
            <a:r>
              <a:rPr lang="en-US" dirty="0"/>
              <a:t>let's look at the values we get as we divide and shift.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28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264920" y="1033939"/>
          <a:ext cx="2011680" cy="457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011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a</a:t>
                      </a:r>
                      <a:endParaRPr lang="en-US" sz="2800" b="1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1264920" y="1491139"/>
          <a:ext cx="2011680" cy="45720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2011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2685"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10110000</a:t>
                      </a:r>
                      <a:r>
                        <a:rPr lang="en-US" sz="2400" b="1" baseline="-25000" dirty="0">
                          <a:latin typeface="Consolas" charset="0"/>
                          <a:ea typeface="Consolas" charset="0"/>
                          <a:cs typeface="Consolas" charset="0"/>
                        </a:rPr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3276601" y="1488495"/>
          <a:ext cx="1371600" cy="45720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4383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-80</a:t>
                      </a:r>
                      <a:r>
                        <a:rPr lang="en-US" sz="2400" b="1" baseline="-250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/>
        </p:nvGraphicFramePr>
        <p:xfrm>
          <a:off x="350520" y="1033939"/>
          <a:ext cx="914400" cy="457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i="1" dirty="0"/>
                        <a:t>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3276601" y="1033939"/>
          <a:ext cx="1371600" cy="457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a &gt;&gt; n</a:t>
                      </a:r>
                      <a:endParaRPr lang="en-US" sz="2800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350520" y="1491139"/>
          <a:ext cx="914400" cy="45720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2685"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2" name="Table 21"/>
          <p:cNvGraphicFramePr>
            <a:graphicFrameLocks noGrp="1"/>
          </p:cNvGraphicFramePr>
          <p:nvPr/>
        </p:nvGraphicFramePr>
        <p:xfrm>
          <a:off x="4648201" y="1491139"/>
          <a:ext cx="1295399" cy="45720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12953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1245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-80</a:t>
                      </a:r>
                      <a:r>
                        <a:rPr lang="en-US" sz="2400" b="1" baseline="-250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10</a:t>
                      </a:r>
                      <a:endParaRPr lang="en-US" sz="2400" b="1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23" name="Table 22"/>
          <p:cNvGraphicFramePr>
            <a:graphicFrameLocks noGrp="1"/>
          </p:cNvGraphicFramePr>
          <p:nvPr/>
        </p:nvGraphicFramePr>
        <p:xfrm>
          <a:off x="4648201" y="1033939"/>
          <a:ext cx="1295399" cy="45720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953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a / 2</a:t>
                      </a:r>
                      <a:r>
                        <a:rPr lang="en-US" sz="2400" i="1" baseline="300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n</a:t>
                      </a:r>
                      <a:endParaRPr lang="en-US" sz="2800" i="1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8" name="Table 47"/>
          <p:cNvGraphicFramePr>
            <a:graphicFrameLocks noGrp="1"/>
          </p:cNvGraphicFramePr>
          <p:nvPr/>
        </p:nvGraphicFramePr>
        <p:xfrm>
          <a:off x="1264920" y="1948339"/>
          <a:ext cx="2011680" cy="45720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2011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2685"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11011000</a:t>
                      </a:r>
                      <a:r>
                        <a:rPr lang="en-US" sz="2400" b="1" baseline="-25000" dirty="0">
                          <a:latin typeface="Consolas" charset="0"/>
                          <a:ea typeface="Consolas" charset="0"/>
                          <a:cs typeface="Consolas" charset="0"/>
                        </a:rPr>
                        <a:t>2</a:t>
                      </a:r>
                      <a:endParaRPr lang="en-US" sz="24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49" name="Table 48"/>
          <p:cNvGraphicFramePr>
            <a:graphicFrameLocks noGrp="1"/>
          </p:cNvGraphicFramePr>
          <p:nvPr/>
        </p:nvGraphicFramePr>
        <p:xfrm>
          <a:off x="3276601" y="1945695"/>
          <a:ext cx="1371600" cy="45720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4383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-40</a:t>
                      </a:r>
                      <a:r>
                        <a:rPr lang="en-US" sz="2400" b="1" baseline="-250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10</a:t>
                      </a:r>
                      <a:endParaRPr lang="en-US" sz="2400" b="1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0" name="Table 49"/>
          <p:cNvGraphicFramePr>
            <a:graphicFrameLocks noGrp="1"/>
          </p:cNvGraphicFramePr>
          <p:nvPr/>
        </p:nvGraphicFramePr>
        <p:xfrm>
          <a:off x="350520" y="1948339"/>
          <a:ext cx="914400" cy="45720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2685"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1" name="Table 50"/>
          <p:cNvGraphicFramePr>
            <a:graphicFrameLocks noGrp="1"/>
          </p:cNvGraphicFramePr>
          <p:nvPr/>
        </p:nvGraphicFramePr>
        <p:xfrm>
          <a:off x="4648201" y="1948339"/>
          <a:ext cx="1295399" cy="45720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12953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1245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-40</a:t>
                      </a:r>
                      <a:r>
                        <a:rPr lang="en-US" sz="2400" b="1" baseline="-250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10</a:t>
                      </a:r>
                      <a:endParaRPr lang="en-US" sz="2400" b="1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6" name="Table 55"/>
          <p:cNvGraphicFramePr>
            <a:graphicFrameLocks noGrp="1"/>
          </p:cNvGraphicFramePr>
          <p:nvPr/>
        </p:nvGraphicFramePr>
        <p:xfrm>
          <a:off x="1264920" y="2410827"/>
          <a:ext cx="2011680" cy="45720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2011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2685"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11101100</a:t>
                      </a:r>
                      <a:r>
                        <a:rPr lang="en-US" sz="2400" b="1" baseline="-25000" dirty="0">
                          <a:latin typeface="Consolas" charset="0"/>
                          <a:ea typeface="Consolas" charset="0"/>
                          <a:cs typeface="Consolas" charset="0"/>
                        </a:rPr>
                        <a:t>2</a:t>
                      </a:r>
                      <a:endParaRPr lang="en-US" sz="24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7" name="Table 56"/>
          <p:cNvGraphicFramePr>
            <a:graphicFrameLocks noGrp="1"/>
          </p:cNvGraphicFramePr>
          <p:nvPr/>
        </p:nvGraphicFramePr>
        <p:xfrm>
          <a:off x="3276601" y="2408183"/>
          <a:ext cx="1371600" cy="45720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4383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-20</a:t>
                      </a:r>
                      <a:r>
                        <a:rPr lang="en-US" sz="2400" b="1" baseline="-250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10</a:t>
                      </a:r>
                      <a:endParaRPr lang="en-US" sz="2400" b="1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8" name="Table 57"/>
          <p:cNvGraphicFramePr>
            <a:graphicFrameLocks noGrp="1"/>
          </p:cNvGraphicFramePr>
          <p:nvPr/>
        </p:nvGraphicFramePr>
        <p:xfrm>
          <a:off x="350520" y="2410827"/>
          <a:ext cx="914400" cy="45720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2685"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9" name="Table 58"/>
          <p:cNvGraphicFramePr>
            <a:graphicFrameLocks noGrp="1"/>
          </p:cNvGraphicFramePr>
          <p:nvPr/>
        </p:nvGraphicFramePr>
        <p:xfrm>
          <a:off x="4648201" y="2410827"/>
          <a:ext cx="1295399" cy="45720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12953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1245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-20</a:t>
                      </a:r>
                      <a:r>
                        <a:rPr lang="en-US" sz="2400" b="1" baseline="-250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10</a:t>
                      </a:r>
                      <a:endParaRPr lang="en-US" sz="2400" b="1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0" name="Table 59"/>
          <p:cNvGraphicFramePr>
            <a:graphicFrameLocks noGrp="1"/>
          </p:cNvGraphicFramePr>
          <p:nvPr/>
        </p:nvGraphicFramePr>
        <p:xfrm>
          <a:off x="1264920" y="2873315"/>
          <a:ext cx="2011680" cy="45720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2011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2685"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11110110</a:t>
                      </a:r>
                      <a:r>
                        <a:rPr lang="en-US" sz="2400" b="1" baseline="-25000" dirty="0">
                          <a:latin typeface="Consolas" charset="0"/>
                          <a:ea typeface="Consolas" charset="0"/>
                          <a:cs typeface="Consolas" charset="0"/>
                        </a:rPr>
                        <a:t>2</a:t>
                      </a:r>
                      <a:endParaRPr lang="en-US" sz="24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1" name="Table 60"/>
          <p:cNvGraphicFramePr>
            <a:graphicFrameLocks noGrp="1"/>
          </p:cNvGraphicFramePr>
          <p:nvPr/>
        </p:nvGraphicFramePr>
        <p:xfrm>
          <a:off x="3276601" y="2870671"/>
          <a:ext cx="1371600" cy="45720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4383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-10</a:t>
                      </a:r>
                      <a:r>
                        <a:rPr lang="en-US" sz="2400" b="1" baseline="-250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10</a:t>
                      </a:r>
                      <a:endParaRPr lang="en-US" sz="2400" b="1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2" name="Table 61"/>
          <p:cNvGraphicFramePr>
            <a:graphicFrameLocks noGrp="1"/>
          </p:cNvGraphicFramePr>
          <p:nvPr/>
        </p:nvGraphicFramePr>
        <p:xfrm>
          <a:off x="350520" y="2873315"/>
          <a:ext cx="914400" cy="45720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2685"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3" name="Table 62"/>
          <p:cNvGraphicFramePr>
            <a:graphicFrameLocks noGrp="1"/>
          </p:cNvGraphicFramePr>
          <p:nvPr/>
        </p:nvGraphicFramePr>
        <p:xfrm>
          <a:off x="4648201" y="2873315"/>
          <a:ext cx="1295399" cy="45720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12953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1245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-10</a:t>
                      </a:r>
                      <a:r>
                        <a:rPr lang="en-US" sz="2400" b="1" baseline="-250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10</a:t>
                      </a:r>
                      <a:endParaRPr lang="en-US" sz="2400" b="1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4" name="Table 63"/>
          <p:cNvGraphicFramePr>
            <a:graphicFrameLocks noGrp="1"/>
          </p:cNvGraphicFramePr>
          <p:nvPr/>
        </p:nvGraphicFramePr>
        <p:xfrm>
          <a:off x="1264920" y="3335803"/>
          <a:ext cx="2011680" cy="45720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2011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2685"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11111011</a:t>
                      </a:r>
                      <a:r>
                        <a:rPr lang="en-US" sz="2400" b="1" baseline="-25000" dirty="0">
                          <a:latin typeface="Consolas" charset="0"/>
                          <a:ea typeface="Consolas" charset="0"/>
                          <a:cs typeface="Consolas" charset="0"/>
                        </a:rPr>
                        <a:t>2</a:t>
                      </a:r>
                      <a:endParaRPr lang="en-US" sz="24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5" name="Table 64"/>
          <p:cNvGraphicFramePr>
            <a:graphicFrameLocks noGrp="1"/>
          </p:cNvGraphicFramePr>
          <p:nvPr/>
        </p:nvGraphicFramePr>
        <p:xfrm>
          <a:off x="3276601" y="3333159"/>
          <a:ext cx="1371600" cy="45720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4383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-5</a:t>
                      </a:r>
                      <a:r>
                        <a:rPr lang="en-US" sz="2400" b="1" baseline="-250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10</a:t>
                      </a:r>
                      <a:endParaRPr lang="en-US" sz="2400" b="1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6" name="Table 65"/>
          <p:cNvGraphicFramePr>
            <a:graphicFrameLocks noGrp="1"/>
          </p:cNvGraphicFramePr>
          <p:nvPr/>
        </p:nvGraphicFramePr>
        <p:xfrm>
          <a:off x="350520" y="3335803"/>
          <a:ext cx="914400" cy="45720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2685"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4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7" name="Table 66"/>
          <p:cNvGraphicFramePr>
            <a:graphicFrameLocks noGrp="1"/>
          </p:cNvGraphicFramePr>
          <p:nvPr/>
        </p:nvGraphicFramePr>
        <p:xfrm>
          <a:off x="4648201" y="3335803"/>
          <a:ext cx="1295399" cy="45720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12953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1245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-5</a:t>
                      </a:r>
                      <a:r>
                        <a:rPr lang="en-US" sz="2400" b="1" baseline="-25000" dirty="0"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10</a:t>
                      </a:r>
                      <a:endParaRPr lang="en-US" sz="2400" b="1" dirty="0"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8" name="Table 67"/>
          <p:cNvGraphicFramePr>
            <a:graphicFrameLocks noGrp="1"/>
          </p:cNvGraphicFramePr>
          <p:nvPr/>
        </p:nvGraphicFramePr>
        <p:xfrm>
          <a:off x="1264920" y="3798291"/>
          <a:ext cx="2011680" cy="45720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2011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2685"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11111101</a:t>
                      </a:r>
                      <a:r>
                        <a:rPr lang="en-US" sz="2400" b="1" baseline="-25000" dirty="0">
                          <a:latin typeface="Consolas" charset="0"/>
                          <a:ea typeface="Consolas" charset="0"/>
                          <a:cs typeface="Consolas" charset="0"/>
                        </a:rPr>
                        <a:t>2</a:t>
                      </a:r>
                      <a:endParaRPr lang="en-US" sz="24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69" name="Table 68"/>
          <p:cNvGraphicFramePr>
            <a:graphicFrameLocks noGrp="1"/>
          </p:cNvGraphicFramePr>
          <p:nvPr/>
        </p:nvGraphicFramePr>
        <p:xfrm>
          <a:off x="3276601" y="3795647"/>
          <a:ext cx="1371600" cy="45720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4383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rgbClr val="FF0000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-3</a:t>
                      </a:r>
                      <a:r>
                        <a:rPr lang="en-US" sz="2400" b="1" baseline="-25000" dirty="0">
                          <a:solidFill>
                            <a:srgbClr val="FF0000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10</a:t>
                      </a:r>
                      <a:endParaRPr lang="en-US" sz="2400" b="1" dirty="0">
                        <a:solidFill>
                          <a:srgbClr val="FF0000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0" name="Table 69"/>
          <p:cNvGraphicFramePr>
            <a:graphicFrameLocks noGrp="1"/>
          </p:cNvGraphicFramePr>
          <p:nvPr/>
        </p:nvGraphicFramePr>
        <p:xfrm>
          <a:off x="350520" y="3798291"/>
          <a:ext cx="914400" cy="45720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2685"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1" name="Table 70"/>
          <p:cNvGraphicFramePr>
            <a:graphicFrameLocks noGrp="1"/>
          </p:cNvGraphicFramePr>
          <p:nvPr/>
        </p:nvGraphicFramePr>
        <p:xfrm>
          <a:off x="4648201" y="3798291"/>
          <a:ext cx="1295399" cy="45720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12953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1245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rgbClr val="FF0000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-2</a:t>
                      </a:r>
                      <a:r>
                        <a:rPr lang="en-US" sz="2400" b="1" baseline="-25000" dirty="0">
                          <a:solidFill>
                            <a:srgbClr val="FF0000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10</a:t>
                      </a:r>
                      <a:endParaRPr lang="en-US" sz="2400" b="1" dirty="0">
                        <a:solidFill>
                          <a:srgbClr val="FF0000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2" name="Table 71"/>
          <p:cNvGraphicFramePr>
            <a:graphicFrameLocks noGrp="1"/>
          </p:cNvGraphicFramePr>
          <p:nvPr/>
        </p:nvGraphicFramePr>
        <p:xfrm>
          <a:off x="1264920" y="4260779"/>
          <a:ext cx="2011680" cy="45720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2011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2685"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11111110</a:t>
                      </a:r>
                      <a:r>
                        <a:rPr lang="en-US" sz="2400" b="1" baseline="-25000" dirty="0">
                          <a:latin typeface="Consolas" charset="0"/>
                          <a:ea typeface="Consolas" charset="0"/>
                          <a:cs typeface="Consolas" charset="0"/>
                        </a:rPr>
                        <a:t>2</a:t>
                      </a:r>
                      <a:endParaRPr lang="en-US" sz="24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3" name="Table 72"/>
          <p:cNvGraphicFramePr>
            <a:graphicFrameLocks noGrp="1"/>
          </p:cNvGraphicFramePr>
          <p:nvPr/>
        </p:nvGraphicFramePr>
        <p:xfrm>
          <a:off x="3276601" y="4258135"/>
          <a:ext cx="1371600" cy="45720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4383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rgbClr val="FF0000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-2</a:t>
                      </a:r>
                      <a:r>
                        <a:rPr lang="en-US" sz="2400" b="1" baseline="-25000" dirty="0">
                          <a:solidFill>
                            <a:srgbClr val="FF0000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10</a:t>
                      </a:r>
                      <a:endParaRPr lang="en-US" sz="2400" b="1" dirty="0">
                        <a:solidFill>
                          <a:srgbClr val="FF0000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4" name="Table 73"/>
          <p:cNvGraphicFramePr>
            <a:graphicFrameLocks noGrp="1"/>
          </p:cNvGraphicFramePr>
          <p:nvPr/>
        </p:nvGraphicFramePr>
        <p:xfrm>
          <a:off x="350520" y="4260779"/>
          <a:ext cx="914400" cy="45720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2685"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5" name="Table 74"/>
          <p:cNvGraphicFramePr>
            <a:graphicFrameLocks noGrp="1"/>
          </p:cNvGraphicFramePr>
          <p:nvPr/>
        </p:nvGraphicFramePr>
        <p:xfrm>
          <a:off x="4648201" y="4260779"/>
          <a:ext cx="1295399" cy="45720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12953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1245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rgbClr val="FF0000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-1</a:t>
                      </a:r>
                      <a:r>
                        <a:rPr lang="en-US" sz="2400" b="1" baseline="-25000" dirty="0">
                          <a:solidFill>
                            <a:srgbClr val="FF0000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10</a:t>
                      </a:r>
                      <a:endParaRPr lang="en-US" sz="2400" b="1" dirty="0">
                        <a:solidFill>
                          <a:srgbClr val="FF0000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6" name="Table 75"/>
          <p:cNvGraphicFramePr>
            <a:graphicFrameLocks noGrp="1"/>
          </p:cNvGraphicFramePr>
          <p:nvPr/>
        </p:nvGraphicFramePr>
        <p:xfrm>
          <a:off x="1264920" y="4723267"/>
          <a:ext cx="2011680" cy="45720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20116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2685"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11111111</a:t>
                      </a:r>
                      <a:r>
                        <a:rPr lang="en-US" sz="2400" b="1" baseline="-25000" dirty="0">
                          <a:latin typeface="Consolas" charset="0"/>
                          <a:ea typeface="Consolas" charset="0"/>
                          <a:cs typeface="Consolas" charset="0"/>
                        </a:rPr>
                        <a:t>2</a:t>
                      </a:r>
                      <a:endParaRPr lang="en-US" sz="2400" b="1" dirty="0">
                        <a:latin typeface="Consolas" charset="0"/>
                        <a:ea typeface="Consolas" charset="0"/>
                        <a:cs typeface="Consolas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7" name="Table 76"/>
          <p:cNvGraphicFramePr>
            <a:graphicFrameLocks noGrp="1"/>
          </p:cNvGraphicFramePr>
          <p:nvPr/>
        </p:nvGraphicFramePr>
        <p:xfrm>
          <a:off x="3276601" y="4720623"/>
          <a:ext cx="1371600" cy="45720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4383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rgbClr val="FF0000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-1</a:t>
                      </a:r>
                      <a:r>
                        <a:rPr lang="en-US" sz="2400" b="1" baseline="-25000" dirty="0">
                          <a:solidFill>
                            <a:srgbClr val="FF0000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10</a:t>
                      </a:r>
                      <a:endParaRPr lang="en-US" sz="2400" b="1" dirty="0">
                        <a:solidFill>
                          <a:srgbClr val="FF0000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8" name="Table 77"/>
          <p:cNvGraphicFramePr>
            <a:graphicFrameLocks noGrp="1"/>
          </p:cNvGraphicFramePr>
          <p:nvPr/>
        </p:nvGraphicFramePr>
        <p:xfrm>
          <a:off x="350520" y="4723267"/>
          <a:ext cx="914400" cy="45720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32685">
                <a:tc>
                  <a:txBody>
                    <a:bodyPr/>
                    <a:lstStyle/>
                    <a:p>
                      <a:pPr algn="r"/>
                      <a:r>
                        <a:rPr lang="en-US" sz="2400" b="1" dirty="0">
                          <a:latin typeface="Consolas" charset="0"/>
                          <a:ea typeface="Consolas" charset="0"/>
                          <a:cs typeface="Consolas" charset="0"/>
                        </a:rPr>
                        <a:t>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79" name="Table 78"/>
          <p:cNvGraphicFramePr>
            <a:graphicFrameLocks noGrp="1"/>
          </p:cNvGraphicFramePr>
          <p:nvPr/>
        </p:nvGraphicFramePr>
        <p:xfrm>
          <a:off x="4648201" y="4723267"/>
          <a:ext cx="1295399" cy="457200"/>
        </p:xfrm>
        <a:graphic>
          <a:graphicData uri="http://schemas.openxmlformats.org/drawingml/2006/table">
            <a:tbl>
              <a:tblPr bandRow="1">
                <a:tableStyleId>{21E4AEA4-8DFA-4A89-87EB-49C32662AFE0}</a:tableStyleId>
              </a:tblPr>
              <a:tblGrid>
                <a:gridCol w="12953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41245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rgbClr val="FF0000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0</a:t>
                      </a:r>
                      <a:r>
                        <a:rPr lang="en-US" sz="2400" b="1" baseline="-25000" dirty="0">
                          <a:solidFill>
                            <a:srgbClr val="FF0000"/>
                          </a:solidFill>
                          <a:latin typeface="Consolas" panose="020B0609020204030204" pitchFamily="49" charset="0"/>
                          <a:cs typeface="Consolas" panose="020B0609020204030204" pitchFamily="49" charset="0"/>
                        </a:rPr>
                        <a:t>10</a:t>
                      </a:r>
                      <a:endParaRPr lang="en-US" sz="2400" b="1" dirty="0">
                        <a:solidFill>
                          <a:srgbClr val="FF0000"/>
                        </a:solidFill>
                        <a:latin typeface="Consolas" panose="020B0609020204030204" pitchFamily="49" charset="0"/>
                        <a:cs typeface="Consolas" panose="020B0609020204030204" pitchFamily="49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0" name="TextBox 79"/>
          <p:cNvSpPr txBox="1"/>
          <p:nvPr/>
        </p:nvSpPr>
        <p:spPr>
          <a:xfrm>
            <a:off x="5943600" y="1790700"/>
            <a:ext cx="320040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/>
              <a:t>well that's a little weird.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5943601" y="2474827"/>
            <a:ext cx="32004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/>
              <a:t>actually, this is </a:t>
            </a:r>
            <a:r>
              <a:rPr lang="en-US" sz="2200" i="1" dirty="0"/>
              <a:t>correct. </a:t>
            </a:r>
            <a:r>
              <a:rPr lang="en-US" sz="2200" dirty="0"/>
              <a:t>but </a:t>
            </a:r>
            <a:r>
              <a:rPr lang="en-US" sz="2200" b="1" dirty="0"/>
              <a:t>so is the way that integer division works. </a:t>
            </a:r>
            <a:r>
              <a:rPr lang="en-US" sz="2200" b="1" dirty="0">
                <a:solidFill>
                  <a:srgbClr val="FF0000"/>
                </a:solidFill>
              </a:rPr>
              <a:t>they're </a:t>
            </a:r>
            <a:r>
              <a:rPr lang="en-US" sz="2200" b="1" i="1" dirty="0">
                <a:solidFill>
                  <a:srgbClr val="FF0000"/>
                </a:solidFill>
              </a:rPr>
              <a:t>both</a:t>
            </a:r>
            <a:r>
              <a:rPr lang="en-US" sz="2200" b="1" dirty="0">
                <a:solidFill>
                  <a:srgbClr val="FF0000"/>
                </a:solidFill>
              </a:rPr>
              <a:t> right.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8F501DC1-1E61-7645-83BA-19BE7787E8B5}"/>
              </a:ext>
            </a:extLst>
          </p:cNvPr>
          <p:cNvSpPr txBox="1"/>
          <p:nvPr/>
        </p:nvSpPr>
        <p:spPr>
          <a:xfrm>
            <a:off x="5943600" y="4202883"/>
            <a:ext cx="3200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/>
              <a:t>(we'll come back to this.)</a:t>
            </a:r>
            <a:endParaRPr lang="en-US" sz="2200" b="1" dirty="0"/>
          </a:p>
        </p:txBody>
      </p:sp>
    </p:spTree>
    <p:extLst>
      <p:ext uri="{BB962C8B-B14F-4D97-AF65-F5344CB8AC3E}">
        <p14:creationId xmlns:p14="http://schemas.microsoft.com/office/powerpoint/2010/main" val="6209402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/>
      <p:bldP spid="81" grpId="0"/>
      <p:bldP spid="4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Making decisions</a:t>
            </a:r>
            <a:br>
              <a:rPr lang="en-US" dirty="0"/>
            </a:br>
            <a:r>
              <a:rPr lang="en-US" dirty="0"/>
              <a:t>in hardware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4565746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you're used to doing 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95301"/>
            <a:ext cx="8991600" cy="914399"/>
          </a:xfrm>
        </p:spPr>
        <p:txBody>
          <a:bodyPr/>
          <a:lstStyle/>
          <a:p>
            <a:r>
              <a:rPr lang="en-US" dirty="0"/>
              <a:t>how do we make decisions in programming?</a:t>
            </a:r>
          </a:p>
          <a:p>
            <a:pPr lvl="1"/>
            <a:r>
              <a:rPr lang="en-US" dirty="0"/>
              <a:t>with if-</a:t>
            </a:r>
            <a:r>
              <a:rPr lang="en-US" dirty="0" err="1"/>
              <a:t>elses</a:t>
            </a:r>
            <a:r>
              <a:rPr lang="en-US" dirty="0"/>
              <a:t>, conditional loops, switches</a:t>
            </a:r>
            <a:r>
              <a:rPr lang="mr-IN" dirty="0"/>
              <a:t>…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04800" y="1526756"/>
            <a:ext cx="35814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822960">
              <a:buSzPct val="100000"/>
            </a:pPr>
            <a:r>
              <a:rPr lang="en-US" sz="2800" b="1" dirty="0">
                <a:solidFill>
                  <a:srgbClr val="FF0000"/>
                </a:solidFill>
                <a:latin typeface="Consolas" charset="0"/>
                <a:ea typeface="Consolas" charset="0"/>
                <a:cs typeface="Consolas" charset="0"/>
              </a:rPr>
              <a:t>if</a:t>
            </a:r>
            <a:r>
              <a:rPr lang="en-US" sz="2800" b="1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(mode == </a:t>
            </a:r>
            <a:r>
              <a:rPr lang="en-US" sz="2800" b="1" dirty="0">
                <a:solidFill>
                  <a:schemeClr val="accent3">
                    <a:lumMod val="7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1</a:t>
            </a:r>
            <a:r>
              <a:rPr lang="en-US" sz="2800" b="1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lvl="0" defTabSz="822960">
              <a:buSzPct val="100000"/>
            </a:pPr>
            <a:r>
              <a:rPr lang="en-US" sz="2800" b="1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sz="2800" b="1" dirty="0">
                <a:solidFill>
                  <a:srgbClr val="FF0000"/>
                </a:solidFill>
                <a:latin typeface="Consolas" charset="0"/>
                <a:ea typeface="Consolas" charset="0"/>
                <a:cs typeface="Consolas" charset="0"/>
              </a:rPr>
              <a:t>return</a:t>
            </a:r>
            <a:r>
              <a:rPr lang="en-US" sz="2800" b="1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A &amp; B;</a:t>
            </a:r>
          </a:p>
          <a:p>
            <a:pPr lvl="0" defTabSz="822960">
              <a:buSzPct val="100000"/>
            </a:pPr>
            <a:r>
              <a:rPr lang="en-US" sz="2800" b="1" dirty="0">
                <a:solidFill>
                  <a:srgbClr val="FF0000"/>
                </a:solidFill>
                <a:latin typeface="Consolas" charset="0"/>
                <a:ea typeface="Consolas" charset="0"/>
                <a:cs typeface="Consolas" charset="0"/>
              </a:rPr>
              <a:t>else</a:t>
            </a:r>
          </a:p>
          <a:p>
            <a:pPr lvl="0" defTabSz="822960">
              <a:buSzPct val="100000"/>
            </a:pPr>
            <a:r>
              <a:rPr lang="en-US" sz="2800" b="1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sz="2800" b="1" dirty="0">
                <a:solidFill>
                  <a:srgbClr val="FF0000"/>
                </a:solidFill>
                <a:latin typeface="Consolas" charset="0"/>
                <a:ea typeface="Consolas" charset="0"/>
                <a:cs typeface="Consolas" charset="0"/>
              </a:rPr>
              <a:t>return</a:t>
            </a:r>
            <a:r>
              <a:rPr lang="en-US" sz="2800" b="1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A + B;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86200" y="2857500"/>
            <a:ext cx="513926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if mode == 1, is the </a:t>
            </a:r>
            <a:r>
              <a:rPr lang="en-US" sz="2200" b="1" dirty="0"/>
              <a:t>else</a:t>
            </a:r>
            <a:r>
              <a:rPr lang="en-US" sz="2200" dirty="0"/>
              <a:t> clause run?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257802" y="3309281"/>
            <a:ext cx="685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i="1"/>
              <a:t>No.</a:t>
            </a:r>
            <a:endParaRPr lang="en-US" sz="2200" b="1" i="1" dirty="0"/>
          </a:p>
        </p:txBody>
      </p:sp>
      <p:sp>
        <p:nvSpPr>
          <p:cNvPr id="9" name="TextBox 8"/>
          <p:cNvSpPr txBox="1"/>
          <p:nvPr/>
        </p:nvSpPr>
        <p:spPr>
          <a:xfrm>
            <a:off x="1477434" y="3962204"/>
            <a:ext cx="618913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/>
              <a:t>when you make a decision </a:t>
            </a:r>
            <a:r>
              <a:rPr lang="en-US" sz="2200" dirty="0">
                <a:solidFill>
                  <a:srgbClr val="FF0000"/>
                </a:solidFill>
              </a:rPr>
              <a:t>in software, </a:t>
            </a:r>
            <a:r>
              <a:rPr lang="en-US" sz="2200" b="1" dirty="0">
                <a:solidFill>
                  <a:srgbClr val="FF0000"/>
                </a:solidFill>
              </a:rPr>
              <a:t>only one code path is run; the others never happen.</a:t>
            </a:r>
            <a:endParaRPr lang="en-US" sz="2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454933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hardware does 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95301"/>
            <a:ext cx="8991600" cy="914399"/>
          </a:xfrm>
        </p:spPr>
        <p:txBody>
          <a:bodyPr/>
          <a:lstStyle/>
          <a:p>
            <a:r>
              <a:rPr lang="en-US" dirty="0"/>
              <a:t>instead of making the decision </a:t>
            </a:r>
            <a:r>
              <a:rPr lang="en-US" i="1" dirty="0"/>
              <a:t>first</a:t>
            </a:r>
            <a:r>
              <a:rPr lang="en-US" dirty="0"/>
              <a:t> and then doing </a:t>
            </a:r>
            <a:r>
              <a:rPr lang="en-US" i="1" dirty="0"/>
              <a:t>one</a:t>
            </a:r>
            <a:r>
              <a:rPr lang="en-US" dirty="0"/>
              <a:t> thing</a:t>
            </a:r>
            <a:r>
              <a:rPr lang="mr-IN" dirty="0"/>
              <a:t>…</a:t>
            </a:r>
            <a:endParaRPr lang="en-US" dirty="0"/>
          </a:p>
          <a:p>
            <a:r>
              <a:rPr lang="en-US" dirty="0"/>
              <a:t>hardware does </a:t>
            </a:r>
            <a:r>
              <a:rPr lang="en-US" b="1" dirty="0"/>
              <a:t>all possible things, </a:t>
            </a:r>
            <a:r>
              <a:rPr lang="en-US" i="1" dirty="0"/>
              <a:t>then</a:t>
            </a:r>
            <a:r>
              <a:rPr lang="en-US" dirty="0"/>
              <a:t> decides which to use.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04800" y="1526756"/>
            <a:ext cx="35814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822960">
              <a:buSzPct val="100000"/>
            </a:pPr>
            <a:r>
              <a:rPr lang="en-US" sz="2800" b="1" dirty="0">
                <a:latin typeface="Consolas" charset="0"/>
                <a:ea typeface="Consolas" charset="0"/>
                <a:cs typeface="Consolas" charset="0"/>
              </a:rPr>
              <a:t>and = A &amp; B;</a:t>
            </a:r>
          </a:p>
          <a:p>
            <a:pPr lvl="0" defTabSz="822960">
              <a:buSzPct val="100000"/>
            </a:pPr>
            <a:r>
              <a:rPr lang="en-US" sz="2800" b="1" dirty="0">
                <a:latin typeface="Consolas" charset="0"/>
                <a:ea typeface="Consolas" charset="0"/>
                <a:cs typeface="Consolas" charset="0"/>
              </a:rPr>
              <a:t>sum = A + B;</a:t>
            </a:r>
          </a:p>
          <a:p>
            <a:pPr lvl="0" defTabSz="822960">
              <a:buSzPct val="100000"/>
            </a:pPr>
            <a:endParaRPr lang="en-US" sz="2800" b="1" dirty="0">
              <a:solidFill>
                <a:srgbClr val="FF0000"/>
              </a:solidFill>
              <a:latin typeface="Consolas" charset="0"/>
              <a:ea typeface="Consolas" charset="0"/>
              <a:cs typeface="Consolas" charset="0"/>
            </a:endParaRPr>
          </a:p>
          <a:p>
            <a:pPr lvl="0" defTabSz="822960">
              <a:buSzPct val="100000"/>
            </a:pPr>
            <a:r>
              <a:rPr lang="en-US" sz="2800" b="1" dirty="0">
                <a:solidFill>
                  <a:srgbClr val="FF0000"/>
                </a:solidFill>
                <a:latin typeface="Consolas" charset="0"/>
                <a:ea typeface="Consolas" charset="0"/>
                <a:cs typeface="Consolas" charset="0"/>
              </a:rPr>
              <a:t>if</a:t>
            </a:r>
            <a:r>
              <a:rPr lang="en-US" sz="2800" b="1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(mode == </a:t>
            </a:r>
            <a:r>
              <a:rPr lang="en-US" sz="2800" b="1" dirty="0">
                <a:solidFill>
                  <a:schemeClr val="accent3">
                    <a:lumMod val="7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1</a:t>
            </a:r>
            <a:r>
              <a:rPr lang="en-US" sz="2800" b="1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lvl="0" defTabSz="822960">
              <a:buSzPct val="100000"/>
            </a:pPr>
            <a:r>
              <a:rPr lang="en-US" sz="2800" b="1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sz="2800" b="1" dirty="0">
                <a:solidFill>
                  <a:srgbClr val="FF0000"/>
                </a:solidFill>
                <a:latin typeface="Consolas" charset="0"/>
                <a:ea typeface="Consolas" charset="0"/>
                <a:cs typeface="Consolas" charset="0"/>
              </a:rPr>
              <a:t>return</a:t>
            </a:r>
            <a:r>
              <a:rPr lang="en-US" sz="2800" b="1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and;</a:t>
            </a:r>
          </a:p>
          <a:p>
            <a:pPr lvl="0" defTabSz="822960">
              <a:buSzPct val="100000"/>
            </a:pPr>
            <a:r>
              <a:rPr lang="en-US" sz="2800" b="1" dirty="0">
                <a:solidFill>
                  <a:srgbClr val="FF0000"/>
                </a:solidFill>
                <a:latin typeface="Consolas" charset="0"/>
                <a:ea typeface="Consolas" charset="0"/>
                <a:cs typeface="Consolas" charset="0"/>
              </a:rPr>
              <a:t>else</a:t>
            </a:r>
          </a:p>
          <a:p>
            <a:pPr lvl="0" defTabSz="822960">
              <a:buSzPct val="100000"/>
            </a:pPr>
            <a:r>
              <a:rPr lang="en-US" sz="2800" b="1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sz="2800" b="1" dirty="0">
                <a:solidFill>
                  <a:srgbClr val="FF0000"/>
                </a:solidFill>
                <a:latin typeface="Consolas" charset="0"/>
                <a:ea typeface="Consolas" charset="0"/>
                <a:cs typeface="Consolas" charset="0"/>
              </a:rPr>
              <a:t>return</a:t>
            </a:r>
            <a:r>
              <a:rPr lang="en-US" sz="2800" b="1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sum;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886200" y="3601869"/>
            <a:ext cx="481753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/>
              <a:t>when you make a decision in hardware, </a:t>
            </a:r>
            <a:r>
              <a:rPr lang="en-US" sz="2200" b="1" dirty="0">
                <a:solidFill>
                  <a:srgbClr val="FF0000"/>
                </a:solidFill>
              </a:rPr>
              <a:t>you do all possible things, </a:t>
            </a:r>
            <a:r>
              <a:rPr lang="en-US" sz="2200" dirty="0">
                <a:solidFill>
                  <a:srgbClr val="FF0000"/>
                </a:solidFill>
              </a:rPr>
              <a:t>then </a:t>
            </a:r>
            <a:r>
              <a:rPr lang="en-US" sz="2200" b="1" dirty="0">
                <a:solidFill>
                  <a:srgbClr val="FF0000"/>
                </a:solidFill>
              </a:rPr>
              <a:t>pick only the thing you need, </a:t>
            </a:r>
            <a:r>
              <a:rPr lang="en-US" sz="2200" dirty="0">
                <a:solidFill>
                  <a:srgbClr val="FF0000"/>
                </a:solidFill>
              </a:rPr>
              <a:t>and </a:t>
            </a:r>
            <a:r>
              <a:rPr lang="en-US" sz="2200" b="1" dirty="0">
                <a:solidFill>
                  <a:srgbClr val="FF0000"/>
                </a:solidFill>
              </a:rPr>
              <a:t>ignore the rest.</a:t>
            </a:r>
            <a:endParaRPr lang="en-US" sz="2200" dirty="0">
              <a:solidFill>
                <a:srgbClr val="FF0000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3124200" y="1526756"/>
            <a:ext cx="5444067" cy="949744"/>
            <a:chOff x="3124200" y="1526756"/>
            <a:chExt cx="5444067" cy="949744"/>
          </a:xfrm>
        </p:grpSpPr>
        <p:sp>
          <p:nvSpPr>
            <p:cNvPr id="7" name="TextBox 6"/>
            <p:cNvSpPr txBox="1"/>
            <p:nvPr/>
          </p:nvSpPr>
          <p:spPr>
            <a:xfrm>
              <a:off x="3429000" y="1562100"/>
              <a:ext cx="5139267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200" dirty="0"/>
                <a:t>this seems wasteful, but: </a:t>
              </a:r>
              <a:r>
                <a:rPr lang="en-US" sz="2200" b="1" dirty="0"/>
                <a:t>these two paths can be done </a:t>
              </a:r>
              <a:r>
                <a:rPr lang="en-US" sz="2200" b="1" i="1" dirty="0">
                  <a:solidFill>
                    <a:srgbClr val="FF0000"/>
                  </a:solidFill>
                </a:rPr>
                <a:t>at the same time!</a:t>
              </a:r>
              <a:endParaRPr lang="en-US" sz="2200" dirty="0">
                <a:solidFill>
                  <a:srgbClr val="FF0000"/>
                </a:solidFill>
              </a:endParaRPr>
            </a:p>
          </p:txBody>
        </p:sp>
        <p:sp>
          <p:nvSpPr>
            <p:cNvPr id="10" name="Right Brace 9"/>
            <p:cNvSpPr/>
            <p:nvPr/>
          </p:nvSpPr>
          <p:spPr>
            <a:xfrm>
              <a:off x="3124200" y="1526756"/>
              <a:ext cx="304800" cy="949744"/>
            </a:xfrm>
            <a:prstGeom prst="rightBrace">
              <a:avLst>
                <a:gd name="adj1" fmla="val 36111"/>
                <a:gd name="adj2" fmla="val 50000"/>
              </a:avLst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5AB0BD7F-5A3B-D041-8DC3-F99F557F8180}"/>
              </a:ext>
            </a:extLst>
          </p:cNvPr>
          <p:cNvSpPr txBox="1"/>
          <p:nvPr/>
        </p:nvSpPr>
        <p:spPr>
          <a:xfrm>
            <a:off x="4004643" y="2583888"/>
            <a:ext cx="481753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/>
              <a:t>hardware is </a:t>
            </a:r>
            <a:r>
              <a:rPr lang="en-US" sz="2200" i="1" dirty="0"/>
              <a:t>really good</a:t>
            </a:r>
            <a:r>
              <a:rPr lang="en-US" sz="2200" dirty="0"/>
              <a:t> at doing things in parallel, so we may as well.</a:t>
            </a:r>
            <a:endParaRPr lang="en-US" sz="2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662387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Multiplexers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95301"/>
            <a:ext cx="8763000" cy="615575"/>
          </a:xfrm>
        </p:spPr>
        <p:txBody>
          <a:bodyPr/>
          <a:lstStyle/>
          <a:p>
            <a:r>
              <a:rPr lang="en-US" dirty="0"/>
              <a:t>a </a:t>
            </a:r>
            <a:r>
              <a:rPr lang="en-US" b="1" dirty="0"/>
              <a:t>multiplexer</a:t>
            </a:r>
            <a:r>
              <a:rPr lang="en-US" dirty="0"/>
              <a:t> (</a:t>
            </a:r>
            <a:r>
              <a:rPr lang="en-US" b="1" dirty="0"/>
              <a:t>mux</a:t>
            </a:r>
            <a:r>
              <a:rPr lang="en-US" dirty="0"/>
              <a:t>) outputs one of its inputs based on a </a:t>
            </a:r>
            <a:r>
              <a:rPr lang="en-US" b="1" dirty="0"/>
              <a:t>select.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6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897065" y="1273366"/>
            <a:ext cx="2572293" cy="2563366"/>
            <a:chOff x="573758" y="1273366"/>
            <a:chExt cx="2572293" cy="2563366"/>
          </a:xfrm>
        </p:grpSpPr>
        <p:sp>
          <p:nvSpPr>
            <p:cNvPr id="8" name="TextBox 7"/>
            <p:cNvSpPr txBox="1"/>
            <p:nvPr/>
          </p:nvSpPr>
          <p:spPr>
            <a:xfrm>
              <a:off x="2458358" y="1797736"/>
              <a:ext cx="68769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/>
                <a:t>Y</a:t>
              </a: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573758" y="1273366"/>
              <a:ext cx="2326842" cy="2563366"/>
              <a:chOff x="573758" y="1273366"/>
              <a:chExt cx="2326842" cy="2563366"/>
            </a:xfrm>
          </p:grpSpPr>
          <p:sp>
            <p:nvSpPr>
              <p:cNvPr id="10" name="Trapezoid 9"/>
              <p:cNvSpPr/>
              <p:nvPr/>
            </p:nvSpPr>
            <p:spPr>
              <a:xfrm rot="5400000">
                <a:off x="800100" y="1713655"/>
                <a:ext cx="1981200" cy="1295400"/>
              </a:xfrm>
              <a:prstGeom prst="trapezoid">
                <a:avLst>
                  <a:gd name="adj" fmla="val 35205"/>
                </a:avLst>
              </a:prstGeom>
              <a:noFill/>
              <a:ln w="762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1" name="Straight Connector 10"/>
              <p:cNvCxnSpPr/>
              <p:nvPr/>
            </p:nvCxnSpPr>
            <p:spPr>
              <a:xfrm flipH="1">
                <a:off x="655321" y="1797736"/>
                <a:ext cx="462200" cy="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 flipH="1">
                <a:off x="2438400" y="2378228"/>
                <a:ext cx="462200" cy="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" name="TextBox 12"/>
              <p:cNvSpPr txBox="1"/>
              <p:nvPr/>
            </p:nvSpPr>
            <p:spPr>
              <a:xfrm>
                <a:off x="573758" y="1273366"/>
                <a:ext cx="451155" cy="4518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3200" b="1" dirty="0"/>
                  <a:t>A</a:t>
                </a:r>
              </a:p>
            </p:txBody>
          </p:sp>
          <p:cxnSp>
            <p:nvCxnSpPr>
              <p:cNvPr id="14" name="Straight Connector 13"/>
              <p:cNvCxnSpPr/>
              <p:nvPr/>
            </p:nvCxnSpPr>
            <p:spPr>
              <a:xfrm flipH="1">
                <a:off x="655321" y="2931122"/>
                <a:ext cx="462200" cy="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TextBox 14"/>
              <p:cNvSpPr txBox="1"/>
              <p:nvPr/>
            </p:nvSpPr>
            <p:spPr>
              <a:xfrm>
                <a:off x="573758" y="2438615"/>
                <a:ext cx="451155" cy="4518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3200" b="1" dirty="0"/>
                  <a:t>B</a:t>
                </a:r>
              </a:p>
            </p:txBody>
          </p:sp>
          <p:cxnSp>
            <p:nvCxnSpPr>
              <p:cNvPr id="16" name="Straight Connector 15"/>
              <p:cNvCxnSpPr>
                <a:stCxn id="11" idx="3"/>
              </p:cNvCxnSpPr>
              <p:nvPr/>
            </p:nvCxnSpPr>
            <p:spPr>
              <a:xfrm>
                <a:off x="1790700" y="3123932"/>
                <a:ext cx="0" cy="71280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TextBox 16"/>
              <p:cNvSpPr txBox="1"/>
              <p:nvPr/>
            </p:nvSpPr>
            <p:spPr>
              <a:xfrm>
                <a:off x="1755622" y="3187944"/>
                <a:ext cx="45115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3200" b="1" dirty="0"/>
                  <a:t>S</a:t>
                </a:r>
              </a:p>
            </p:txBody>
          </p:sp>
        </p:grpSp>
      </p:grpSp>
      <p:grpSp>
        <p:nvGrpSpPr>
          <p:cNvPr id="18" name="Group 17"/>
          <p:cNvGrpSpPr/>
          <p:nvPr/>
        </p:nvGrpSpPr>
        <p:grpSpPr>
          <a:xfrm>
            <a:off x="522035" y="3714826"/>
            <a:ext cx="3611272" cy="895274"/>
            <a:chOff x="4899964" y="3214324"/>
            <a:chExt cx="3611272" cy="895274"/>
          </a:xfrm>
        </p:grpSpPr>
        <p:cxnSp>
          <p:nvCxnSpPr>
            <p:cNvPr id="19" name="Straight Arrow Connector 18"/>
            <p:cNvCxnSpPr/>
            <p:nvPr/>
          </p:nvCxnSpPr>
          <p:spPr>
            <a:xfrm flipV="1">
              <a:off x="6705600" y="3214324"/>
              <a:ext cx="0" cy="481376"/>
            </a:xfrm>
            <a:prstGeom prst="straightConnector1">
              <a:avLst/>
            </a:prstGeom>
            <a:ln w="5715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4899964" y="3678711"/>
              <a:ext cx="3611272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dirty="0"/>
                <a:t>This is the select input.</a:t>
              </a: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3378193" y="1257300"/>
            <a:ext cx="2572293" cy="2563366"/>
            <a:chOff x="3054886" y="1257300"/>
            <a:chExt cx="2572293" cy="2563366"/>
          </a:xfrm>
        </p:grpSpPr>
        <p:sp>
          <p:nvSpPr>
            <p:cNvPr id="22" name="TextBox 21"/>
            <p:cNvSpPr txBox="1"/>
            <p:nvPr/>
          </p:nvSpPr>
          <p:spPr>
            <a:xfrm>
              <a:off x="4939486" y="1781670"/>
              <a:ext cx="68769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/>
                <a:t>Y</a:t>
              </a:r>
            </a:p>
          </p:txBody>
        </p:sp>
        <p:grpSp>
          <p:nvGrpSpPr>
            <p:cNvPr id="23" name="Group 22"/>
            <p:cNvGrpSpPr/>
            <p:nvPr/>
          </p:nvGrpSpPr>
          <p:grpSpPr>
            <a:xfrm>
              <a:off x="3054886" y="1257300"/>
              <a:ext cx="2326842" cy="2563366"/>
              <a:chOff x="3054886" y="1257300"/>
              <a:chExt cx="2326842" cy="2563366"/>
            </a:xfrm>
          </p:grpSpPr>
          <p:sp>
            <p:nvSpPr>
              <p:cNvPr id="24" name="Trapezoid 23"/>
              <p:cNvSpPr/>
              <p:nvPr/>
            </p:nvSpPr>
            <p:spPr>
              <a:xfrm rot="5400000">
                <a:off x="3281228" y="1697589"/>
                <a:ext cx="1981200" cy="1295400"/>
              </a:xfrm>
              <a:prstGeom prst="trapezoid">
                <a:avLst>
                  <a:gd name="adj" fmla="val 35205"/>
                </a:avLst>
              </a:prstGeom>
              <a:noFill/>
              <a:ln w="762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5" name="Straight Connector 24"/>
              <p:cNvCxnSpPr/>
              <p:nvPr/>
            </p:nvCxnSpPr>
            <p:spPr>
              <a:xfrm flipH="1">
                <a:off x="3136449" y="1781670"/>
                <a:ext cx="462200" cy="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 flipH="1">
                <a:off x="4919528" y="2362162"/>
                <a:ext cx="462200" cy="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7" name="TextBox 26"/>
              <p:cNvSpPr txBox="1"/>
              <p:nvPr/>
            </p:nvSpPr>
            <p:spPr>
              <a:xfrm>
                <a:off x="3054886" y="1257300"/>
                <a:ext cx="451155" cy="4518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3200" b="1" dirty="0"/>
                  <a:t>A</a:t>
                </a:r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 flipH="1">
                <a:off x="3136449" y="2915056"/>
                <a:ext cx="462200" cy="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" name="TextBox 28"/>
              <p:cNvSpPr txBox="1"/>
              <p:nvPr/>
            </p:nvSpPr>
            <p:spPr>
              <a:xfrm>
                <a:off x="3054886" y="2422549"/>
                <a:ext cx="451155" cy="4518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3200" b="1" dirty="0"/>
                  <a:t>B</a:t>
                </a:r>
              </a:p>
            </p:txBody>
          </p:sp>
          <p:cxnSp>
            <p:nvCxnSpPr>
              <p:cNvPr id="30" name="Straight Connector 29"/>
              <p:cNvCxnSpPr>
                <a:stCxn id="31" idx="3"/>
              </p:cNvCxnSpPr>
              <p:nvPr/>
            </p:nvCxnSpPr>
            <p:spPr>
              <a:xfrm>
                <a:off x="4271828" y="3107866"/>
                <a:ext cx="0" cy="71280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" name="TextBox 30"/>
              <p:cNvSpPr txBox="1"/>
              <p:nvPr/>
            </p:nvSpPr>
            <p:spPr>
              <a:xfrm>
                <a:off x="4236750" y="3171878"/>
                <a:ext cx="94485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3200" b="1" dirty="0"/>
                  <a:t>S=0</a:t>
                </a:r>
              </a:p>
            </p:txBody>
          </p:sp>
          <p:cxnSp>
            <p:nvCxnSpPr>
              <p:cNvPr id="32" name="Straight Connector 31"/>
              <p:cNvCxnSpPr>
                <a:stCxn id="31" idx="0"/>
              </p:cNvCxnSpPr>
              <p:nvPr/>
            </p:nvCxnSpPr>
            <p:spPr>
              <a:xfrm flipH="1" flipV="1">
                <a:off x="3598650" y="1797736"/>
                <a:ext cx="1320878" cy="547553"/>
              </a:xfrm>
              <a:prstGeom prst="line">
                <a:avLst/>
              </a:prstGeom>
              <a:ln w="76200">
                <a:solidFill>
                  <a:schemeClr val="tx1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3" name="Group 32"/>
          <p:cNvGrpSpPr/>
          <p:nvPr/>
        </p:nvGrpSpPr>
        <p:grpSpPr>
          <a:xfrm>
            <a:off x="5885907" y="1257300"/>
            <a:ext cx="2572293" cy="2563366"/>
            <a:chOff x="5562600" y="1257300"/>
            <a:chExt cx="2572293" cy="2563366"/>
          </a:xfrm>
        </p:grpSpPr>
        <p:sp>
          <p:nvSpPr>
            <p:cNvPr id="34" name="Trapezoid 33"/>
            <p:cNvSpPr/>
            <p:nvPr/>
          </p:nvSpPr>
          <p:spPr>
            <a:xfrm rot="5400000">
              <a:off x="5788942" y="1697589"/>
              <a:ext cx="1981200" cy="1295400"/>
            </a:xfrm>
            <a:prstGeom prst="trapezoid">
              <a:avLst>
                <a:gd name="adj" fmla="val 35205"/>
              </a:avLst>
            </a:prstGeom>
            <a:noFill/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5" name="Straight Connector 34"/>
            <p:cNvCxnSpPr/>
            <p:nvPr/>
          </p:nvCxnSpPr>
          <p:spPr>
            <a:xfrm flipH="1">
              <a:off x="5644163" y="1781670"/>
              <a:ext cx="462200" cy="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H="1">
              <a:off x="7427242" y="2362162"/>
              <a:ext cx="462200" cy="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TextBox 36"/>
            <p:cNvSpPr txBox="1"/>
            <p:nvPr/>
          </p:nvSpPr>
          <p:spPr>
            <a:xfrm>
              <a:off x="5562600" y="1257300"/>
              <a:ext cx="451155" cy="4518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3200" b="1" dirty="0"/>
                <a:t>A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7447200" y="1781670"/>
              <a:ext cx="68769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/>
                <a:t>Y</a:t>
              </a:r>
            </a:p>
          </p:txBody>
        </p:sp>
        <p:cxnSp>
          <p:nvCxnSpPr>
            <p:cNvPr id="39" name="Straight Connector 38"/>
            <p:cNvCxnSpPr/>
            <p:nvPr/>
          </p:nvCxnSpPr>
          <p:spPr>
            <a:xfrm flipH="1">
              <a:off x="5644163" y="2915056"/>
              <a:ext cx="462200" cy="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TextBox 39"/>
            <p:cNvSpPr txBox="1"/>
            <p:nvPr/>
          </p:nvSpPr>
          <p:spPr>
            <a:xfrm>
              <a:off x="5562600" y="2422549"/>
              <a:ext cx="451155" cy="4518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3200" b="1" dirty="0"/>
                <a:t>B</a:t>
              </a:r>
            </a:p>
          </p:txBody>
        </p:sp>
        <p:cxnSp>
          <p:nvCxnSpPr>
            <p:cNvPr id="41" name="Straight Connector 40"/>
            <p:cNvCxnSpPr>
              <a:stCxn id="43" idx="3"/>
            </p:cNvCxnSpPr>
            <p:nvPr/>
          </p:nvCxnSpPr>
          <p:spPr>
            <a:xfrm>
              <a:off x="6779542" y="3107866"/>
              <a:ext cx="0" cy="71280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TextBox 41"/>
            <p:cNvSpPr txBox="1"/>
            <p:nvPr/>
          </p:nvSpPr>
          <p:spPr>
            <a:xfrm>
              <a:off x="6744464" y="3171878"/>
              <a:ext cx="94485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3200" b="1" dirty="0"/>
                <a:t>S=1</a:t>
              </a:r>
            </a:p>
          </p:txBody>
        </p:sp>
        <p:cxnSp>
          <p:nvCxnSpPr>
            <p:cNvPr id="43" name="Straight Connector 42"/>
            <p:cNvCxnSpPr/>
            <p:nvPr/>
          </p:nvCxnSpPr>
          <p:spPr>
            <a:xfrm flipH="1">
              <a:off x="6131842" y="2338254"/>
              <a:ext cx="1294292" cy="576802"/>
            </a:xfrm>
            <a:prstGeom prst="line">
              <a:avLst/>
            </a:prstGeom>
            <a:ln w="76200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/>
          </a:p>
        </p:txBody>
      </p:sp>
      <p:grpSp>
        <p:nvGrpSpPr>
          <p:cNvPr id="50" name="Group 49"/>
          <p:cNvGrpSpPr/>
          <p:nvPr/>
        </p:nvGrpSpPr>
        <p:grpSpPr>
          <a:xfrm>
            <a:off x="3949995" y="1540006"/>
            <a:ext cx="3482358" cy="3277876"/>
            <a:chOff x="3949995" y="1540006"/>
            <a:chExt cx="3482358" cy="3277876"/>
          </a:xfrm>
        </p:grpSpPr>
        <p:sp>
          <p:nvSpPr>
            <p:cNvPr id="46" name="TextBox 45"/>
            <p:cNvSpPr txBox="1"/>
            <p:nvPr/>
          </p:nvSpPr>
          <p:spPr>
            <a:xfrm>
              <a:off x="4964787" y="4048441"/>
              <a:ext cx="2467566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dirty="0"/>
                <a:t>the unselected input is </a:t>
              </a:r>
              <a:r>
                <a:rPr lang="en-US" sz="2200" b="1" dirty="0"/>
                <a:t>ignored!</a:t>
              </a:r>
            </a:p>
          </p:txBody>
        </p:sp>
        <p:sp>
          <p:nvSpPr>
            <p:cNvPr id="48" name="Multiply 47"/>
            <p:cNvSpPr/>
            <p:nvPr/>
          </p:nvSpPr>
          <p:spPr>
            <a:xfrm>
              <a:off x="3949995" y="2669068"/>
              <a:ext cx="491975" cy="491975"/>
            </a:xfrm>
            <a:prstGeom prst="mathMultiply">
              <a:avLst>
                <a:gd name="adj1" fmla="val 17210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Multiply 48"/>
            <p:cNvSpPr/>
            <p:nvPr/>
          </p:nvSpPr>
          <p:spPr>
            <a:xfrm>
              <a:off x="6439328" y="1540006"/>
              <a:ext cx="491975" cy="491975"/>
            </a:xfrm>
            <a:prstGeom prst="mathMultiply">
              <a:avLst>
                <a:gd name="adj1" fmla="val 17210"/>
              </a:avLst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90741926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Implementing this if-else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95301"/>
            <a:ext cx="8991600" cy="609599"/>
          </a:xfrm>
        </p:spPr>
        <p:txBody>
          <a:bodyPr/>
          <a:lstStyle/>
          <a:p>
            <a:r>
              <a:rPr lang="en-US" dirty="0"/>
              <a:t>now we have </a:t>
            </a:r>
            <a:r>
              <a:rPr lang="en-US"/>
              <a:t>enough information to do this: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404272" y="907088"/>
            <a:ext cx="35814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822960">
              <a:buSzPct val="100000"/>
            </a:pPr>
            <a:r>
              <a:rPr lang="en-US" sz="2800" b="1" dirty="0">
                <a:solidFill>
                  <a:srgbClr val="FF0000"/>
                </a:solidFill>
                <a:latin typeface="Consolas" charset="0"/>
                <a:ea typeface="Consolas" charset="0"/>
                <a:cs typeface="Consolas" charset="0"/>
              </a:rPr>
              <a:t>if</a:t>
            </a:r>
            <a:r>
              <a:rPr lang="en-US" sz="2800" b="1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(mode == </a:t>
            </a:r>
            <a:r>
              <a:rPr lang="en-US" sz="2800" b="1" dirty="0">
                <a:solidFill>
                  <a:schemeClr val="accent3">
                    <a:lumMod val="75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1</a:t>
            </a:r>
            <a:r>
              <a:rPr lang="en-US" sz="2800" b="1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lvl="0" defTabSz="822960">
              <a:buSzPct val="100000"/>
            </a:pPr>
            <a:r>
              <a:rPr lang="en-US" sz="2800" b="1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sz="2800" b="1" dirty="0">
                <a:solidFill>
                  <a:srgbClr val="FF0000"/>
                </a:solidFill>
                <a:latin typeface="Consolas" charset="0"/>
                <a:ea typeface="Consolas" charset="0"/>
                <a:cs typeface="Consolas" charset="0"/>
              </a:rPr>
              <a:t>return</a:t>
            </a:r>
            <a:r>
              <a:rPr lang="en-US" sz="2800" b="1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A &amp; B;</a:t>
            </a:r>
          </a:p>
          <a:p>
            <a:pPr lvl="0" defTabSz="822960">
              <a:buSzPct val="100000"/>
            </a:pPr>
            <a:r>
              <a:rPr lang="en-US" sz="2800" b="1" dirty="0">
                <a:solidFill>
                  <a:srgbClr val="FF0000"/>
                </a:solidFill>
                <a:latin typeface="Consolas" charset="0"/>
                <a:ea typeface="Consolas" charset="0"/>
                <a:cs typeface="Consolas" charset="0"/>
              </a:rPr>
              <a:t>else</a:t>
            </a:r>
          </a:p>
          <a:p>
            <a:pPr lvl="0" defTabSz="822960">
              <a:buSzPct val="100000"/>
            </a:pPr>
            <a:r>
              <a:rPr lang="en-US" sz="2800" b="1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sz="2800" b="1" dirty="0">
                <a:solidFill>
                  <a:srgbClr val="FF0000"/>
                </a:solidFill>
                <a:latin typeface="Consolas" charset="0"/>
                <a:ea typeface="Consolas" charset="0"/>
                <a:cs typeface="Consolas" charset="0"/>
              </a:rPr>
              <a:t>return</a:t>
            </a:r>
            <a:r>
              <a:rPr lang="en-US" sz="2800" b="1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A + B;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3435437" y="2669104"/>
            <a:ext cx="3234210" cy="1995091"/>
            <a:chOff x="515740" y="1256041"/>
            <a:chExt cx="3234210" cy="1995091"/>
          </a:xfrm>
        </p:grpSpPr>
        <p:grpSp>
          <p:nvGrpSpPr>
            <p:cNvPr id="8" name="Group 7"/>
            <p:cNvGrpSpPr/>
            <p:nvPr/>
          </p:nvGrpSpPr>
          <p:grpSpPr>
            <a:xfrm>
              <a:off x="515740" y="1256041"/>
              <a:ext cx="2126526" cy="1564204"/>
              <a:chOff x="-131275" y="1368769"/>
              <a:chExt cx="3355182" cy="2467963"/>
            </a:xfrm>
          </p:grpSpPr>
          <p:sp>
            <p:nvSpPr>
              <p:cNvPr id="13" name="Trapezoid 12"/>
              <p:cNvSpPr/>
              <p:nvPr/>
            </p:nvSpPr>
            <p:spPr>
              <a:xfrm rot="5400000">
                <a:off x="1123407" y="1713655"/>
                <a:ext cx="1981200" cy="1295400"/>
              </a:xfrm>
              <a:prstGeom prst="trapezoid">
                <a:avLst>
                  <a:gd name="adj" fmla="val 35205"/>
                </a:avLst>
              </a:prstGeom>
              <a:noFill/>
              <a:ln w="381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4" name="Straight Connector 13"/>
              <p:cNvCxnSpPr>
                <a:endCxn id="20" idx="3"/>
              </p:cNvCxnSpPr>
              <p:nvPr/>
            </p:nvCxnSpPr>
            <p:spPr>
              <a:xfrm rot="10800000">
                <a:off x="-131272" y="1368769"/>
                <a:ext cx="1572101" cy="428969"/>
              </a:xfrm>
              <a:prstGeom prst="bentConnector3">
                <a:avLst>
                  <a:gd name="adj1" fmla="val 50000"/>
                </a:avLst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 flipH="1">
                <a:off x="2761707" y="2378228"/>
                <a:ext cx="462200" cy="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>
                <a:cxnSpLocks/>
              </p:cNvCxnSpPr>
              <p:nvPr/>
            </p:nvCxnSpPr>
            <p:spPr>
              <a:xfrm rot="10800000" flipV="1">
                <a:off x="-131275" y="2803317"/>
                <a:ext cx="1572102" cy="347005"/>
              </a:xfrm>
              <a:prstGeom prst="bentConnector3">
                <a:avLst>
                  <a:gd name="adj1" fmla="val 50000"/>
                </a:avLst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>
                <a:off x="2114007" y="3123932"/>
                <a:ext cx="0" cy="712800"/>
              </a:xfrm>
              <a:prstGeom prst="line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TextBox 8"/>
            <p:cNvSpPr txBox="1"/>
            <p:nvPr/>
          </p:nvSpPr>
          <p:spPr>
            <a:xfrm>
              <a:off x="1235348" y="2820245"/>
              <a:ext cx="1406918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200" b="1" dirty="0"/>
                <a:t>mode</a:t>
              </a:r>
              <a:endParaRPr lang="en-US" sz="2200" b="1" baseline="-2500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659140" y="1665007"/>
              <a:ext cx="109081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200" i="1" dirty="0"/>
                <a:t>result</a:t>
              </a:r>
              <a:endParaRPr lang="en-US" sz="2200" i="1" baseline="-25000" dirty="0"/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5355166" y="4234808"/>
            <a:ext cx="344593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>
                <a:solidFill>
                  <a:srgbClr val="FF0000"/>
                </a:solidFill>
              </a:rPr>
              <a:t>the select signal is basically the condition.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740857" y="2321813"/>
            <a:ext cx="694581" cy="69458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3600" b="1" dirty="0">
                <a:solidFill>
                  <a:schemeClr val="tx1"/>
                </a:solidFill>
              </a:rPr>
              <a:t>+</a:t>
            </a:r>
            <a:endParaRPr lang="en-US" sz="1000" b="1" dirty="0">
              <a:solidFill>
                <a:schemeClr val="tx1"/>
              </a:solidFill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 flipH="1">
            <a:off x="1600200" y="2476500"/>
            <a:ext cx="114065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1600200" y="2857500"/>
            <a:ext cx="114065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4" name="Group 23"/>
          <p:cNvGrpSpPr/>
          <p:nvPr/>
        </p:nvGrpSpPr>
        <p:grpSpPr>
          <a:xfrm>
            <a:off x="1851702" y="2363217"/>
            <a:ext cx="879490" cy="1296113"/>
            <a:chOff x="1355085" y="1384719"/>
            <a:chExt cx="879490" cy="1296113"/>
          </a:xfrm>
        </p:grpSpPr>
        <p:sp>
          <p:nvSpPr>
            <p:cNvPr id="25" name="Freeform 24"/>
            <p:cNvSpPr/>
            <p:nvPr/>
          </p:nvSpPr>
          <p:spPr>
            <a:xfrm>
              <a:off x="1456266" y="1490134"/>
              <a:ext cx="778309" cy="1190698"/>
            </a:xfrm>
            <a:custGeom>
              <a:avLst/>
              <a:gdLst>
                <a:gd name="connsiteX0" fmla="*/ 0 w 922866"/>
                <a:gd name="connsiteY0" fmla="*/ 0 h 1227667"/>
                <a:gd name="connsiteX1" fmla="*/ 0 w 922866"/>
                <a:gd name="connsiteY1" fmla="*/ 1227667 h 1227667"/>
                <a:gd name="connsiteX2" fmla="*/ 922866 w 922866"/>
                <a:gd name="connsiteY2" fmla="*/ 1227667 h 12276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22866" h="1227667">
                  <a:moveTo>
                    <a:pt x="0" y="0"/>
                  </a:moveTo>
                  <a:lnTo>
                    <a:pt x="0" y="1227667"/>
                  </a:lnTo>
                  <a:lnTo>
                    <a:pt x="922866" y="1227667"/>
                  </a:lnTo>
                </a:path>
              </a:pathLst>
            </a:cu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/>
            <p:cNvSpPr/>
            <p:nvPr/>
          </p:nvSpPr>
          <p:spPr>
            <a:xfrm>
              <a:off x="1355085" y="1384719"/>
              <a:ext cx="202363" cy="20236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2118944" y="2783621"/>
            <a:ext cx="621187" cy="1296113"/>
            <a:chOff x="1355085" y="1384719"/>
            <a:chExt cx="621187" cy="1296113"/>
          </a:xfrm>
        </p:grpSpPr>
        <p:sp>
          <p:nvSpPr>
            <p:cNvPr id="29" name="Freeform 28"/>
            <p:cNvSpPr/>
            <p:nvPr/>
          </p:nvSpPr>
          <p:spPr>
            <a:xfrm>
              <a:off x="1456267" y="1490134"/>
              <a:ext cx="520005" cy="1190698"/>
            </a:xfrm>
            <a:custGeom>
              <a:avLst/>
              <a:gdLst>
                <a:gd name="connsiteX0" fmla="*/ 0 w 922866"/>
                <a:gd name="connsiteY0" fmla="*/ 0 h 1227667"/>
                <a:gd name="connsiteX1" fmla="*/ 0 w 922866"/>
                <a:gd name="connsiteY1" fmla="*/ 1227667 h 1227667"/>
                <a:gd name="connsiteX2" fmla="*/ 922866 w 922866"/>
                <a:gd name="connsiteY2" fmla="*/ 1227667 h 12276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922866" h="1227667">
                  <a:moveTo>
                    <a:pt x="0" y="0"/>
                  </a:moveTo>
                  <a:lnTo>
                    <a:pt x="0" y="1227667"/>
                  </a:lnTo>
                  <a:lnTo>
                    <a:pt x="922866" y="1227667"/>
                  </a:lnTo>
                </a:path>
              </a:pathLst>
            </a:cu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1355085" y="1384719"/>
              <a:ext cx="202363" cy="202363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1173642" y="2236113"/>
            <a:ext cx="42593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200" b="1" dirty="0"/>
              <a:t>A</a:t>
            </a:r>
            <a:endParaRPr lang="en-US" sz="2200" b="1" baseline="-25000" dirty="0"/>
          </a:p>
        </p:txBody>
      </p:sp>
      <p:sp>
        <p:nvSpPr>
          <p:cNvPr id="33" name="TextBox 32"/>
          <p:cNvSpPr txBox="1"/>
          <p:nvPr/>
        </p:nvSpPr>
        <p:spPr>
          <a:xfrm>
            <a:off x="1163978" y="2625083"/>
            <a:ext cx="42593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200" b="1" dirty="0"/>
              <a:t>B</a:t>
            </a:r>
            <a:endParaRPr lang="en-US" sz="2200" b="1" baseline="-25000" dirty="0"/>
          </a:p>
        </p:txBody>
      </p:sp>
      <p:sp>
        <p:nvSpPr>
          <p:cNvPr id="37" name="TextBox 36"/>
          <p:cNvSpPr txBox="1"/>
          <p:nvPr/>
        </p:nvSpPr>
        <p:spPr>
          <a:xfrm>
            <a:off x="4431840" y="3360823"/>
            <a:ext cx="5609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chemeClr val="bg1">
                    <a:lumMod val="50000"/>
                  </a:schemeClr>
                </a:solidFill>
              </a:rPr>
              <a:t>if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4414907" y="2795591"/>
            <a:ext cx="7787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chemeClr val="bg1">
                    <a:lumMod val="50000"/>
                  </a:schemeClr>
                </a:solidFill>
              </a:rPr>
              <a:t>else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229916" y="4272908"/>
            <a:ext cx="344593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/>
              <a:t>we send the input values to </a:t>
            </a:r>
            <a:r>
              <a:rPr lang="en-US" sz="2200" i="1" dirty="0"/>
              <a:t>all possible branches.</a:t>
            </a:r>
            <a:endParaRPr lang="en-US" sz="2200" dirty="0"/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DE4E3A63-2280-704E-A3E8-AE5567BAC950}"/>
              </a:ext>
            </a:extLst>
          </p:cNvPr>
          <p:cNvGrpSpPr/>
          <p:nvPr/>
        </p:nvGrpSpPr>
        <p:grpSpPr>
          <a:xfrm>
            <a:off x="2739605" y="3474289"/>
            <a:ext cx="703981" cy="702031"/>
            <a:chOff x="1541893" y="2087428"/>
            <a:chExt cx="1391599" cy="1387744"/>
          </a:xfrm>
        </p:grpSpPr>
        <p:sp>
          <p:nvSpPr>
            <p:cNvPr id="46" name="Arc 45">
              <a:extLst>
                <a:ext uri="{FF2B5EF4-FFF2-40B4-BE49-F238E27FC236}">
                  <a16:creationId xmlns:a16="http://schemas.microsoft.com/office/drawing/2014/main" id="{DC058D57-0311-174B-9329-F18D439A94A0}"/>
                </a:ext>
              </a:extLst>
            </p:cNvPr>
            <p:cNvSpPr/>
            <p:nvPr/>
          </p:nvSpPr>
          <p:spPr>
            <a:xfrm>
              <a:off x="1545748" y="2087428"/>
              <a:ext cx="1387744" cy="1387744"/>
            </a:xfrm>
            <a:prstGeom prst="arc">
              <a:avLst>
                <a:gd name="adj1" fmla="val 16200000"/>
                <a:gd name="adj2" fmla="val 5400890"/>
              </a:avLst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sp>
          <p:nvSpPr>
            <p:cNvPr id="47" name="Rectangle 7">
              <a:extLst>
                <a:ext uri="{FF2B5EF4-FFF2-40B4-BE49-F238E27FC236}">
                  <a16:creationId xmlns:a16="http://schemas.microsoft.com/office/drawing/2014/main" id="{3A81C53A-D9E8-E74F-B6FD-925A2D0CEE5E}"/>
                </a:ext>
              </a:extLst>
            </p:cNvPr>
            <p:cNvSpPr/>
            <p:nvPr/>
          </p:nvSpPr>
          <p:spPr>
            <a:xfrm>
              <a:off x="1541893" y="2087428"/>
              <a:ext cx="695716" cy="1387744"/>
            </a:xfrm>
            <a:custGeom>
              <a:avLst/>
              <a:gdLst>
                <a:gd name="connsiteX0" fmla="*/ 0 w 1037737"/>
                <a:gd name="connsiteY0" fmla="*/ 0 h 1379672"/>
                <a:gd name="connsiteX1" fmla="*/ 1037737 w 1037737"/>
                <a:gd name="connsiteY1" fmla="*/ 0 h 1379672"/>
                <a:gd name="connsiteX2" fmla="*/ 1037737 w 1037737"/>
                <a:gd name="connsiteY2" fmla="*/ 1379672 h 1379672"/>
                <a:gd name="connsiteX3" fmla="*/ 0 w 1037737"/>
                <a:gd name="connsiteY3" fmla="*/ 1379672 h 1379672"/>
                <a:gd name="connsiteX4" fmla="*/ 0 w 1037737"/>
                <a:gd name="connsiteY4" fmla="*/ 0 h 1379672"/>
                <a:gd name="connsiteX0" fmla="*/ 1037737 w 1129177"/>
                <a:gd name="connsiteY0" fmla="*/ 1379672 h 1471112"/>
                <a:gd name="connsiteX1" fmla="*/ 0 w 1129177"/>
                <a:gd name="connsiteY1" fmla="*/ 1379672 h 1471112"/>
                <a:gd name="connsiteX2" fmla="*/ 0 w 1129177"/>
                <a:gd name="connsiteY2" fmla="*/ 0 h 1471112"/>
                <a:gd name="connsiteX3" fmla="*/ 1037737 w 1129177"/>
                <a:gd name="connsiteY3" fmla="*/ 0 h 1471112"/>
                <a:gd name="connsiteX4" fmla="*/ 1129177 w 1129177"/>
                <a:gd name="connsiteY4" fmla="*/ 1471112 h 1471112"/>
                <a:gd name="connsiteX0" fmla="*/ 1037737 w 1037737"/>
                <a:gd name="connsiteY0" fmla="*/ 1379672 h 1379672"/>
                <a:gd name="connsiteX1" fmla="*/ 0 w 1037737"/>
                <a:gd name="connsiteY1" fmla="*/ 1379672 h 1379672"/>
                <a:gd name="connsiteX2" fmla="*/ 0 w 1037737"/>
                <a:gd name="connsiteY2" fmla="*/ 0 h 1379672"/>
                <a:gd name="connsiteX3" fmla="*/ 1037737 w 1037737"/>
                <a:gd name="connsiteY3" fmla="*/ 0 h 137967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37737" h="1379672">
                  <a:moveTo>
                    <a:pt x="1037737" y="1379672"/>
                  </a:moveTo>
                  <a:lnTo>
                    <a:pt x="0" y="1379672"/>
                  </a:lnTo>
                  <a:lnTo>
                    <a:pt x="0" y="0"/>
                  </a:lnTo>
                  <a:lnTo>
                    <a:pt x="1037737" y="0"/>
                  </a:lnTo>
                </a:path>
              </a:pathLst>
            </a:cu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</p:grpSp>
    </p:spTree>
    <p:extLst>
      <p:ext uri="{BB962C8B-B14F-4D97-AF65-F5344CB8AC3E}">
        <p14:creationId xmlns:p14="http://schemas.microsoft.com/office/powerpoint/2010/main" val="39524744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8" grpId="0"/>
      <p:bldP spid="20" grpId="0" animBg="1"/>
      <p:bldP spid="32" grpId="0"/>
      <p:bldP spid="33" grpId="0"/>
      <p:bldP spid="37" grpId="0"/>
      <p:bldP spid="38" grpId="0"/>
      <p:bldP spid="3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 </a:t>
            </a:r>
            <a:r>
              <a:rPr lang="en-US" dirty="0" err="1"/>
              <a:t>muxes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95301"/>
            <a:ext cx="6647332" cy="1904999"/>
          </a:xfrm>
        </p:spPr>
        <p:txBody>
          <a:bodyPr/>
          <a:lstStyle/>
          <a:p>
            <a:r>
              <a:rPr lang="en-US" dirty="0"/>
              <a:t>a mux can have any </a:t>
            </a:r>
            <a:r>
              <a:rPr lang="en-US" sz="1200" dirty="0"/>
              <a:t>(power-of-2) </a:t>
            </a:r>
            <a:r>
              <a:rPr lang="en-US" dirty="0"/>
              <a:t>number of inputs</a:t>
            </a:r>
          </a:p>
          <a:p>
            <a:r>
              <a:rPr lang="en-US" dirty="0"/>
              <a:t>here's one with 4 inputs!</a:t>
            </a:r>
          </a:p>
          <a:p>
            <a:r>
              <a:rPr lang="en-US" dirty="0"/>
              <a:t>to choose among </a:t>
            </a:r>
            <a:r>
              <a:rPr lang="en-US" b="1" dirty="0"/>
              <a:t>4 values</a:t>
            </a:r>
            <a:r>
              <a:rPr lang="mr-IN" b="1" dirty="0"/>
              <a:t>…</a:t>
            </a:r>
            <a:r>
              <a:rPr lang="en-US" dirty="0"/>
              <a:t> how big does the </a:t>
            </a:r>
            <a:r>
              <a:rPr lang="en-US" b="1" dirty="0"/>
              <a:t>select</a:t>
            </a:r>
            <a:r>
              <a:rPr lang="en-US" dirty="0"/>
              <a:t> signal have to be now?</a:t>
            </a:r>
          </a:p>
          <a:p>
            <a:pPr lvl="1"/>
            <a:r>
              <a:rPr lang="en-US" b="1" dirty="0"/>
              <a:t>2 bits.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456307" y="2146633"/>
            <a:ext cx="6876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Y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983440" y="723900"/>
            <a:ext cx="4511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/>
              <a:t>A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59330" y="1689063"/>
            <a:ext cx="4511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/>
              <a:t>B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7090480" y="821289"/>
            <a:ext cx="1746353" cy="4257155"/>
            <a:chOff x="6564447" y="821289"/>
            <a:chExt cx="1746353" cy="4257155"/>
          </a:xfrm>
        </p:grpSpPr>
        <p:sp>
          <p:nvSpPr>
            <p:cNvPr id="10" name="Trapezoid 9"/>
            <p:cNvSpPr/>
            <p:nvPr/>
          </p:nvSpPr>
          <p:spPr>
            <a:xfrm rot="5400000">
              <a:off x="5581319" y="2266619"/>
              <a:ext cx="3712611" cy="821951"/>
            </a:xfrm>
            <a:prstGeom prst="trapezoid">
              <a:avLst>
                <a:gd name="adj" fmla="val 35205"/>
              </a:avLst>
            </a:prstGeom>
            <a:noFill/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/>
            </a:p>
          </p:txBody>
        </p:sp>
        <p:cxnSp>
          <p:nvCxnSpPr>
            <p:cNvPr id="11" name="Straight Connector 10"/>
            <p:cNvCxnSpPr/>
            <p:nvPr/>
          </p:nvCxnSpPr>
          <p:spPr>
            <a:xfrm flipH="1">
              <a:off x="6564449" y="1251940"/>
              <a:ext cx="4622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7848600" y="2621290"/>
              <a:ext cx="4622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flipH="1">
              <a:off x="6564449" y="2171700"/>
              <a:ext cx="4622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7448770" y="4365644"/>
              <a:ext cx="0" cy="7128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flipH="1">
              <a:off x="6564448" y="3086100"/>
              <a:ext cx="4622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flipH="1">
              <a:off x="6564447" y="4000500"/>
              <a:ext cx="46220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TextBox 16"/>
          <p:cNvSpPr txBox="1"/>
          <p:nvPr/>
        </p:nvSpPr>
        <p:spPr>
          <a:xfrm>
            <a:off x="7738079" y="5066127"/>
            <a:ext cx="4511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/>
              <a:t>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/>
          </a:p>
        </p:txBody>
      </p:sp>
      <p:sp>
        <p:nvSpPr>
          <p:cNvPr id="46" name="TextBox 45"/>
          <p:cNvSpPr txBox="1"/>
          <p:nvPr/>
        </p:nvSpPr>
        <p:spPr>
          <a:xfrm>
            <a:off x="6959329" y="2621290"/>
            <a:ext cx="4511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/>
              <a:t>C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6985131" y="3565072"/>
            <a:ext cx="45115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/>
              <a:t>D</a:t>
            </a:r>
          </a:p>
        </p:txBody>
      </p:sp>
      <p:grpSp>
        <p:nvGrpSpPr>
          <p:cNvPr id="50" name="Group 49"/>
          <p:cNvGrpSpPr/>
          <p:nvPr/>
        </p:nvGrpSpPr>
        <p:grpSpPr>
          <a:xfrm>
            <a:off x="7714626" y="4408299"/>
            <a:ext cx="741681" cy="597086"/>
            <a:chOff x="7406964" y="4368036"/>
            <a:chExt cx="741681" cy="597086"/>
          </a:xfrm>
        </p:grpSpPr>
        <p:cxnSp>
          <p:nvCxnSpPr>
            <p:cNvPr id="48" name="Straight Connector 47"/>
            <p:cNvCxnSpPr/>
            <p:nvPr/>
          </p:nvCxnSpPr>
          <p:spPr>
            <a:xfrm flipH="1">
              <a:off x="7406964" y="4368036"/>
              <a:ext cx="523310" cy="54380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TextBox 48"/>
            <p:cNvSpPr txBox="1"/>
            <p:nvPr/>
          </p:nvSpPr>
          <p:spPr>
            <a:xfrm>
              <a:off x="7750509" y="4503457"/>
              <a:ext cx="39813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b="1" dirty="0"/>
                <a:t>2</a:t>
              </a:r>
            </a:p>
          </p:txBody>
        </p:sp>
      </p:grpSp>
      <p:sp>
        <p:nvSpPr>
          <p:cNvPr id="51" name="TextBox 50"/>
          <p:cNvSpPr txBox="1"/>
          <p:nvPr/>
        </p:nvSpPr>
        <p:spPr>
          <a:xfrm>
            <a:off x="7556568" y="1021107"/>
            <a:ext cx="5609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>
                <a:solidFill>
                  <a:schemeClr val="bg1">
                    <a:lumMod val="50000"/>
                  </a:schemeClr>
                </a:solidFill>
              </a:rPr>
              <a:t>00</a:t>
            </a:r>
            <a:endParaRPr lang="en-US" sz="24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7552312" y="1928593"/>
            <a:ext cx="5609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>
                    <a:lumMod val="50000"/>
                  </a:schemeClr>
                </a:solidFill>
              </a:rPr>
              <a:t>01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7548056" y="2836079"/>
            <a:ext cx="5609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>
                    <a:lumMod val="50000"/>
                  </a:schemeClr>
                </a:solidFill>
              </a:rPr>
              <a:t>10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7543800" y="3743565"/>
            <a:ext cx="5609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chemeClr val="bg1">
                    <a:lumMod val="50000"/>
                  </a:schemeClr>
                </a:solidFill>
              </a:rPr>
              <a:t>11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AE8EDB5-0D2E-DA4B-B626-0D666D69AA09}"/>
              </a:ext>
            </a:extLst>
          </p:cNvPr>
          <p:cNvSpPr txBox="1"/>
          <p:nvPr/>
        </p:nvSpPr>
        <p:spPr>
          <a:xfrm>
            <a:off x="1143000" y="2974124"/>
            <a:ext cx="519853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/>
              <a:t>this is a bit like a hardware switch-case.</a:t>
            </a:r>
            <a:endParaRPr lang="en-US" sz="2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35883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  <p:bldP spid="53" grpId="0"/>
      <p:bldP spid="54" grpId="0"/>
      <p:bldP spid="55" grpId="0"/>
      <p:bldP spid="2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Warning: </a:t>
            </a:r>
            <a:r>
              <a:rPr lang="en-US" dirty="0" err="1"/>
              <a:t>demultipliexers</a:t>
            </a:r>
            <a:r>
              <a:rPr lang="en-US" dirty="0"/>
              <a:t> considered pointless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95302"/>
            <a:ext cx="8763000" cy="539857"/>
          </a:xfrm>
        </p:spPr>
        <p:txBody>
          <a:bodyPr/>
          <a:lstStyle/>
          <a:p>
            <a:r>
              <a:rPr lang="en-US" dirty="0"/>
              <a:t>a </a:t>
            </a:r>
            <a:r>
              <a:rPr lang="en-US" b="1" dirty="0"/>
              <a:t>demultiplexer</a:t>
            </a:r>
            <a:r>
              <a:rPr lang="en-US" dirty="0"/>
              <a:t> (</a:t>
            </a:r>
            <a:r>
              <a:rPr lang="en-US" b="1" dirty="0" err="1"/>
              <a:t>demux</a:t>
            </a:r>
            <a:r>
              <a:rPr lang="en-US" dirty="0"/>
              <a:t>) is the opposite of a multiplexer, but...</a:t>
            </a:r>
            <a:endParaRPr lang="en-US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52B95B-556F-44BD-91A5-D80C1B9E2BB3}" type="slidenum">
              <a:rPr lang="en-US" smtClean="0"/>
              <a:pPr/>
              <a:t>9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 flipH="1">
            <a:off x="347330" y="1354688"/>
            <a:ext cx="2490730" cy="2465977"/>
            <a:chOff x="655321" y="1370755"/>
            <a:chExt cx="2490730" cy="2465977"/>
          </a:xfrm>
        </p:grpSpPr>
        <p:sp>
          <p:nvSpPr>
            <p:cNvPr id="9" name="TextBox 8"/>
            <p:cNvSpPr txBox="1"/>
            <p:nvPr/>
          </p:nvSpPr>
          <p:spPr>
            <a:xfrm>
              <a:off x="2458358" y="1797736"/>
              <a:ext cx="68769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/>
                <a:t>In</a:t>
              </a:r>
            </a:p>
          </p:txBody>
        </p:sp>
        <p:grpSp>
          <p:nvGrpSpPr>
            <p:cNvPr id="10" name="Group 9"/>
            <p:cNvGrpSpPr/>
            <p:nvPr/>
          </p:nvGrpSpPr>
          <p:grpSpPr>
            <a:xfrm>
              <a:off x="655321" y="1370755"/>
              <a:ext cx="2245279" cy="2465977"/>
              <a:chOff x="655321" y="1370755"/>
              <a:chExt cx="2245279" cy="2465977"/>
            </a:xfrm>
          </p:grpSpPr>
          <p:sp>
            <p:nvSpPr>
              <p:cNvPr id="11" name="Trapezoid 10"/>
              <p:cNvSpPr/>
              <p:nvPr/>
            </p:nvSpPr>
            <p:spPr>
              <a:xfrm rot="5400000">
                <a:off x="800100" y="1713655"/>
                <a:ext cx="1981200" cy="1295400"/>
              </a:xfrm>
              <a:prstGeom prst="trapezoid">
                <a:avLst>
                  <a:gd name="adj" fmla="val 35205"/>
                </a:avLst>
              </a:prstGeom>
              <a:noFill/>
              <a:ln w="762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2" name="Straight Connector 11"/>
              <p:cNvCxnSpPr/>
              <p:nvPr/>
            </p:nvCxnSpPr>
            <p:spPr>
              <a:xfrm flipH="1">
                <a:off x="655321" y="1797736"/>
                <a:ext cx="462200" cy="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 flipH="1">
                <a:off x="2438400" y="2378228"/>
                <a:ext cx="462200" cy="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/>
              <p:cNvCxnSpPr/>
              <p:nvPr/>
            </p:nvCxnSpPr>
            <p:spPr>
              <a:xfrm flipH="1">
                <a:off x="655321" y="2931122"/>
                <a:ext cx="462200" cy="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>
                <a:stCxn id="17" idx="3"/>
              </p:cNvCxnSpPr>
              <p:nvPr/>
            </p:nvCxnSpPr>
            <p:spPr>
              <a:xfrm>
                <a:off x="1790700" y="3123932"/>
                <a:ext cx="0" cy="71280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" name="TextBox 17"/>
              <p:cNvSpPr txBox="1"/>
              <p:nvPr/>
            </p:nvSpPr>
            <p:spPr>
              <a:xfrm>
                <a:off x="1755622" y="3187944"/>
                <a:ext cx="451155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3200" b="1" dirty="0"/>
                  <a:t>S</a:t>
                </a:r>
              </a:p>
            </p:txBody>
          </p:sp>
        </p:grpSp>
      </p:grpSp>
      <p:grpSp>
        <p:nvGrpSpPr>
          <p:cNvPr id="19" name="Group 18"/>
          <p:cNvGrpSpPr/>
          <p:nvPr/>
        </p:nvGrpSpPr>
        <p:grpSpPr>
          <a:xfrm flipH="1">
            <a:off x="3114136" y="1354688"/>
            <a:ext cx="2912823" cy="2465977"/>
            <a:chOff x="2714356" y="1354689"/>
            <a:chExt cx="2912823" cy="2465977"/>
          </a:xfrm>
        </p:grpSpPr>
        <p:sp>
          <p:nvSpPr>
            <p:cNvPr id="20" name="TextBox 19"/>
            <p:cNvSpPr txBox="1"/>
            <p:nvPr/>
          </p:nvSpPr>
          <p:spPr>
            <a:xfrm>
              <a:off x="4939486" y="1781670"/>
              <a:ext cx="68769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/>
                <a:t>In</a:t>
              </a:r>
            </a:p>
          </p:txBody>
        </p:sp>
        <p:grpSp>
          <p:nvGrpSpPr>
            <p:cNvPr id="21" name="Group 20"/>
            <p:cNvGrpSpPr/>
            <p:nvPr/>
          </p:nvGrpSpPr>
          <p:grpSpPr>
            <a:xfrm>
              <a:off x="2714356" y="1354689"/>
              <a:ext cx="2667372" cy="2465977"/>
              <a:chOff x="2714356" y="1354689"/>
              <a:chExt cx="2667372" cy="2465977"/>
            </a:xfrm>
          </p:grpSpPr>
          <p:sp>
            <p:nvSpPr>
              <p:cNvPr id="22" name="Trapezoid 21"/>
              <p:cNvSpPr/>
              <p:nvPr/>
            </p:nvSpPr>
            <p:spPr>
              <a:xfrm rot="5400000">
                <a:off x="3281228" y="1697589"/>
                <a:ext cx="1981200" cy="1295400"/>
              </a:xfrm>
              <a:prstGeom prst="trapezoid">
                <a:avLst>
                  <a:gd name="adj" fmla="val 35205"/>
                </a:avLst>
              </a:prstGeom>
              <a:noFill/>
              <a:ln w="762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3" name="Straight Connector 22"/>
              <p:cNvCxnSpPr/>
              <p:nvPr/>
            </p:nvCxnSpPr>
            <p:spPr>
              <a:xfrm flipH="1">
                <a:off x="3136449" y="1781670"/>
                <a:ext cx="462200" cy="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 flipH="1">
                <a:off x="4919528" y="2362162"/>
                <a:ext cx="462200" cy="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 flipH="1">
                <a:off x="3136449" y="2915056"/>
                <a:ext cx="462200" cy="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>
                <a:stCxn id="37" idx="3"/>
              </p:cNvCxnSpPr>
              <p:nvPr/>
            </p:nvCxnSpPr>
            <p:spPr>
              <a:xfrm>
                <a:off x="4271828" y="3107866"/>
                <a:ext cx="0" cy="712800"/>
              </a:xfrm>
              <a:prstGeom prst="line">
                <a:avLst/>
              </a:prstGeom>
              <a:ln w="762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9" name="TextBox 28"/>
              <p:cNvSpPr txBox="1"/>
              <p:nvPr/>
            </p:nvSpPr>
            <p:spPr>
              <a:xfrm>
                <a:off x="4236750" y="3171878"/>
                <a:ext cx="94485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3200" b="1" dirty="0"/>
                  <a:t>S=0</a:t>
                </a:r>
              </a:p>
            </p:txBody>
          </p:sp>
          <p:cxnSp>
            <p:nvCxnSpPr>
              <p:cNvPr id="30" name="Straight Connector 29"/>
              <p:cNvCxnSpPr>
                <a:stCxn id="37" idx="0"/>
              </p:cNvCxnSpPr>
              <p:nvPr/>
            </p:nvCxnSpPr>
            <p:spPr>
              <a:xfrm flipH="1" flipV="1">
                <a:off x="3598650" y="1797736"/>
                <a:ext cx="1320878" cy="547553"/>
              </a:xfrm>
              <a:prstGeom prst="line">
                <a:avLst/>
              </a:prstGeom>
              <a:ln w="76200">
                <a:solidFill>
                  <a:schemeClr val="tx1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TextBox 42"/>
              <p:cNvSpPr txBox="1"/>
              <p:nvPr/>
            </p:nvSpPr>
            <p:spPr>
              <a:xfrm>
                <a:off x="2714356" y="2629924"/>
                <a:ext cx="94485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3200" b="1"/>
                  <a:t>0</a:t>
                </a:r>
                <a:endParaRPr lang="en-US" sz="3200" b="1" dirty="0"/>
              </a:p>
            </p:txBody>
          </p:sp>
        </p:grpSp>
      </p:grpSp>
      <p:grpSp>
        <p:nvGrpSpPr>
          <p:cNvPr id="31" name="Group 30"/>
          <p:cNvGrpSpPr/>
          <p:nvPr/>
        </p:nvGrpSpPr>
        <p:grpSpPr>
          <a:xfrm flipH="1">
            <a:off x="5885907" y="1354689"/>
            <a:ext cx="3029492" cy="2465977"/>
            <a:chOff x="5105401" y="1354689"/>
            <a:chExt cx="3029492" cy="2465977"/>
          </a:xfrm>
        </p:grpSpPr>
        <p:sp>
          <p:nvSpPr>
            <p:cNvPr id="32" name="Trapezoid 31"/>
            <p:cNvSpPr/>
            <p:nvPr/>
          </p:nvSpPr>
          <p:spPr>
            <a:xfrm rot="5400000">
              <a:off x="5788942" y="1697589"/>
              <a:ext cx="1981200" cy="1295400"/>
            </a:xfrm>
            <a:prstGeom prst="trapezoid">
              <a:avLst>
                <a:gd name="adj" fmla="val 35205"/>
              </a:avLst>
            </a:prstGeom>
            <a:noFill/>
            <a:ln w="762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3" name="Straight Connector 32"/>
            <p:cNvCxnSpPr/>
            <p:nvPr/>
          </p:nvCxnSpPr>
          <p:spPr>
            <a:xfrm flipH="1">
              <a:off x="5644163" y="1781670"/>
              <a:ext cx="462200" cy="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flipH="1">
              <a:off x="7427242" y="2362162"/>
              <a:ext cx="462200" cy="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extBox 35"/>
            <p:cNvSpPr txBox="1"/>
            <p:nvPr/>
          </p:nvSpPr>
          <p:spPr>
            <a:xfrm>
              <a:off x="7447200" y="1781670"/>
              <a:ext cx="687693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/>
                <a:t>In</a:t>
              </a:r>
            </a:p>
          </p:txBody>
        </p:sp>
        <p:cxnSp>
          <p:nvCxnSpPr>
            <p:cNvPr id="37" name="Straight Connector 36"/>
            <p:cNvCxnSpPr/>
            <p:nvPr/>
          </p:nvCxnSpPr>
          <p:spPr>
            <a:xfrm flipH="1">
              <a:off x="5644163" y="2915056"/>
              <a:ext cx="462200" cy="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6779542" y="3107866"/>
              <a:ext cx="0" cy="712800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TextBox 39"/>
            <p:cNvSpPr txBox="1"/>
            <p:nvPr/>
          </p:nvSpPr>
          <p:spPr>
            <a:xfrm>
              <a:off x="6744464" y="3171878"/>
              <a:ext cx="94485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3200" b="1" dirty="0"/>
                <a:t>S=1</a:t>
              </a:r>
            </a:p>
          </p:txBody>
        </p:sp>
        <p:cxnSp>
          <p:nvCxnSpPr>
            <p:cNvPr id="41" name="Straight Connector 40"/>
            <p:cNvCxnSpPr/>
            <p:nvPr/>
          </p:nvCxnSpPr>
          <p:spPr>
            <a:xfrm flipH="1">
              <a:off x="6131842" y="2338254"/>
              <a:ext cx="1294292" cy="576802"/>
            </a:xfrm>
            <a:prstGeom prst="line">
              <a:avLst/>
            </a:prstGeom>
            <a:ln w="762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TextBox 44"/>
            <p:cNvSpPr txBox="1"/>
            <p:nvPr/>
          </p:nvSpPr>
          <p:spPr>
            <a:xfrm>
              <a:off x="5105401" y="1471201"/>
              <a:ext cx="513285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/>
                <a:t>0</a:t>
              </a:r>
              <a:endParaRPr lang="en-US" sz="3200" b="1" dirty="0"/>
            </a:p>
          </p:txBody>
        </p:sp>
      </p:grp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s-IS"/>
              <a:t>CS447</a:t>
            </a:r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71193" y="3963100"/>
            <a:ext cx="686299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>
                <a:solidFill>
                  <a:srgbClr val="FF0000"/>
                </a:solidFill>
              </a:rPr>
              <a:t>with very few exceptions, you won't need these.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796038" y="4447877"/>
            <a:ext cx="45532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/>
              <a:t>95% of the times I've seen people using them, they're pointless.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5767897" y="4832546"/>
            <a:ext cx="21210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/>
              <a:t>but hold that thought for later.</a:t>
            </a:r>
          </a:p>
        </p:txBody>
      </p:sp>
    </p:spTree>
    <p:extLst>
      <p:ext uri="{BB962C8B-B14F-4D97-AF65-F5344CB8AC3E}">
        <p14:creationId xmlns:p14="http://schemas.microsoft.com/office/powerpoint/2010/main" val="24478381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8" grpId="0"/>
      <p:bldP spid="42" grpId="0"/>
    </p:bldLst>
  </p:timing>
</p:sld>
</file>

<file path=ppt/theme/theme1.xml><?xml version="1.0" encoding="utf-8"?>
<a:theme xmlns:a="http://schemas.openxmlformats.org/drawingml/2006/main" name="1_02 - C - Basics">
  <a:themeElements>
    <a:clrScheme name="Custom 2">
      <a:dk1>
        <a:srgbClr val="000000"/>
      </a:dk1>
      <a:lt1>
        <a:srgbClr val="FFFFFF"/>
      </a:lt1>
      <a:dk2>
        <a:srgbClr val="3B481E"/>
      </a:dk2>
      <a:lt2>
        <a:srgbClr val="FFF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2">
      <a:majorFont>
        <a:latin typeface="Segoe WP Semibold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des_fall_2017" id="{93D034CE-FEB5-4D4D-96F7-6B7F8A5EB99A}" vid="{194AE869-5029-ED49-81EA-C574BDDBE67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26106</TotalTime>
  <Words>2713</Words>
  <Application>Microsoft Macintosh PowerPoint</Application>
  <PresentationFormat>On-screen Show (16:10)</PresentationFormat>
  <Paragraphs>525</Paragraphs>
  <Slides>28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8" baseType="lpstr">
      <vt:lpstr>Arial</vt:lpstr>
      <vt:lpstr>Calibri</vt:lpstr>
      <vt:lpstr>Cambria Math</vt:lpstr>
      <vt:lpstr>Consolas</vt:lpstr>
      <vt:lpstr>Courier New</vt:lpstr>
      <vt:lpstr>Segoe UI</vt:lpstr>
      <vt:lpstr>Segoe WP Semibold</vt:lpstr>
      <vt:lpstr>Trebuchet MS</vt:lpstr>
      <vt:lpstr>Wingdings</vt:lpstr>
      <vt:lpstr>1_02 - C - Basics</vt:lpstr>
      <vt:lpstr>Multiplexers and Bitwise Operations</vt:lpstr>
      <vt:lpstr>Class announcements</vt:lpstr>
      <vt:lpstr>Making decisions in hardware</vt:lpstr>
      <vt:lpstr>How you're used to doing it</vt:lpstr>
      <vt:lpstr>How hardware does it</vt:lpstr>
      <vt:lpstr>Multiplexers</vt:lpstr>
      <vt:lpstr>Implementing this if-else</vt:lpstr>
      <vt:lpstr>Big muxes</vt:lpstr>
      <vt:lpstr>Warning: demultipliexers considered pointless</vt:lpstr>
      <vt:lpstr>Bitwise Operations</vt:lpstr>
      <vt:lpstr>What are "bitwise" operations?</vt:lpstr>
      <vt:lpstr>The NOT operation</vt:lpstr>
      <vt:lpstr>Wait, what? Two kinds of NOT?</vt:lpstr>
      <vt:lpstr>"Bitwise" NOT (or "bitwise complement")</vt:lpstr>
      <vt:lpstr>Negation is also an operation</vt:lpstr>
      <vt:lpstr>Let's add some switches</vt:lpstr>
      <vt:lpstr>Bitwise AND ("Logical product")</vt:lpstr>
      <vt:lpstr>"Switching" things up ;))))))))))))))))))))))</vt:lpstr>
      <vt:lpstr>Bitwise OR ("Logical sum")</vt:lpstr>
      <vt:lpstr>Bit shifting</vt:lpstr>
      <vt:lpstr>Bit shifting</vt:lpstr>
      <vt:lpstr>Left-shifting in C/Java and MIPS (animated)</vt:lpstr>
      <vt:lpstr>So… what does it DO?</vt:lpstr>
      <vt:lpstr>a &lt;&lt; n == a × 2n</vt:lpstr>
      <vt:lpstr>&lt;_&lt;   &gt;_&gt;</vt:lpstr>
      <vt:lpstr>a &gt;&gt;&gt; n == a ÷ 2n</vt:lpstr>
      <vt:lpstr>Signed numbers messing things up again</vt:lpstr>
      <vt:lpstr>Uh oh, they're fighting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Computer Organization and Assembly!</dc:title>
  <dc:creator>Billingsley, Jarrett F</dc:creator>
  <cp:lastModifiedBy>Billingsley, Jarrett F</cp:lastModifiedBy>
  <cp:revision>456</cp:revision>
  <cp:lastPrinted>2017-09-07T03:08:04Z</cp:lastPrinted>
  <dcterms:created xsi:type="dcterms:W3CDTF">2017-08-16T23:52:35Z</dcterms:created>
  <dcterms:modified xsi:type="dcterms:W3CDTF">2024-10-15T22:01:27Z</dcterms:modified>
</cp:coreProperties>
</file>